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slideLayouts/slideLayout19.xml" ContentType="application/vnd.openxmlformats-officedocument.presentationml.slideLayout+xml"/>
  <Override PartName="/ppt/theme/theme8.xml" ContentType="application/vnd.openxmlformats-officedocument.theme+xml"/>
  <Override PartName="/ppt/slideLayouts/slideLayout20.xml" ContentType="application/vnd.openxmlformats-officedocument.presentationml.slideLayout+xml"/>
  <Override PartName="/ppt/theme/theme9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0.xml" ContentType="application/vnd.openxmlformats-officedocument.theme+xml"/>
  <Override PartName="/ppt/slideLayouts/slideLayout23.xml" ContentType="application/vnd.openxmlformats-officedocument.presentationml.slideLayout+xml"/>
  <Override PartName="/ppt/theme/theme11.xml" ContentType="application/vnd.openxmlformats-officedocument.theme+xml"/>
  <Override PartName="/ppt/slideLayouts/slideLayout24.xml" ContentType="application/vnd.openxmlformats-officedocument.presentationml.slideLayout+xml"/>
  <Override PartName="/ppt/theme/theme1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13.xml" ContentType="application/vnd.openxmlformats-officedocument.theme+xml"/>
  <Override PartName="/ppt/slideLayouts/slideLayout27.xml" ContentType="application/vnd.openxmlformats-officedocument.presentationml.slideLayout+xml"/>
  <Override PartName="/ppt/theme/theme14.xml" ContentType="application/vnd.openxmlformats-officedocument.theme+xml"/>
  <Override PartName="/ppt/slideLayouts/slideLayout28.xml" ContentType="application/vnd.openxmlformats-officedocument.presentationml.slideLayout+xml"/>
  <Override PartName="/ppt/theme/theme1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6.xml" ContentType="application/vnd.openxmlformats-officedocument.theme+xml"/>
  <Override PartName="/ppt/slideLayouts/slideLayout31.xml" ContentType="application/vnd.openxmlformats-officedocument.presentationml.slideLayout+xml"/>
  <Override PartName="/ppt/theme/theme17.xml" ContentType="application/vnd.openxmlformats-officedocument.theme+xml"/>
  <Override PartName="/ppt/slideLayouts/slideLayout32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64" r:id="rId4"/>
    <p:sldMasterId id="2147483666" r:id="rId5"/>
    <p:sldMasterId id="2147483668" r:id="rId6"/>
    <p:sldMasterId id="2147483670" r:id="rId7"/>
    <p:sldMasterId id="2147483672" r:id="rId8"/>
    <p:sldMasterId id="2147483675" r:id="rId9"/>
    <p:sldMasterId id="2147483677" r:id="rId10"/>
    <p:sldMasterId id="2147483680" r:id="rId11"/>
    <p:sldMasterId id="2147483682" r:id="rId12"/>
    <p:sldMasterId id="2147483684" r:id="rId13"/>
    <p:sldMasterId id="2147483687" r:id="rId14"/>
    <p:sldMasterId id="2147483689" r:id="rId15"/>
    <p:sldMasterId id="2147483691" r:id="rId16"/>
    <p:sldMasterId id="2147483694" r:id="rId17"/>
    <p:sldMasterId id="2147483696" r:id="rId18"/>
  </p:sldMasterIdLst>
  <p:notesMasterIdLst>
    <p:notesMasterId r:id="rId53"/>
  </p:notesMasterIdLst>
  <p:sldIdLst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2" r:id="rId26"/>
    <p:sldId id="301" r:id="rId27"/>
    <p:sldId id="273" r:id="rId28"/>
    <p:sldId id="274" r:id="rId29"/>
    <p:sldId id="275" r:id="rId30"/>
    <p:sldId id="276" r:id="rId31"/>
    <p:sldId id="263" r:id="rId32"/>
    <p:sldId id="264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32" r:id="rId44"/>
    <p:sldId id="333" r:id="rId45"/>
    <p:sldId id="334" r:id="rId46"/>
    <p:sldId id="335" r:id="rId47"/>
    <p:sldId id="336" r:id="rId48"/>
    <p:sldId id="337" r:id="rId49"/>
    <p:sldId id="314" r:id="rId50"/>
    <p:sldId id="315" r:id="rId51"/>
    <p:sldId id="329" r:id="rId5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36" autoAdjust="0"/>
    <p:restoredTop sz="94660"/>
  </p:normalViewPr>
  <p:slideViewPr>
    <p:cSldViewPr snapToGrid="0">
      <p:cViewPr varScale="1">
        <p:scale>
          <a:sx n="93" d="100"/>
          <a:sy n="93" d="100"/>
        </p:scale>
        <p:origin x="102" y="5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slide" Target="slides/slide23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9682B-7AF8-44C9-AFB6-75746672865E}" type="datetimeFigureOut">
              <a:rPr lang="nl-NL" smtClean="0"/>
              <a:t>10-4-2016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4A0B85-C9D3-46B1-8B0D-FA2442753D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8884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F8E341-00AC-4B0E-985E-740109130C4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6363" y="750888"/>
            <a:ext cx="6664325" cy="3749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8856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70675" cy="3752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50AE2A-3D9B-1246-BF32-02817EB8B519}" type="slidenum">
              <a:rPr lang="nl-NL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945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70675" cy="3752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50AE2A-3D9B-1246-BF32-02817EB8B519}" type="slidenum">
              <a:rPr lang="nl-NL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327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70675" cy="3752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50AE2A-3D9B-1246-BF32-02817EB8B519}" type="slidenum">
              <a:rPr lang="nl-NL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336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70675" cy="3752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50AE2A-3D9B-1246-BF32-02817EB8B519}" type="slidenum">
              <a:rPr lang="nl-NL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084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275" y="735013"/>
            <a:ext cx="6540500" cy="3679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/>
              <a:t>Page 52 (Gate simulation model)</a:t>
            </a:r>
          </a:p>
        </p:txBody>
      </p:sp>
    </p:spTree>
    <p:extLst>
      <p:ext uri="{BB962C8B-B14F-4D97-AF65-F5344CB8AC3E}">
        <p14:creationId xmlns:p14="http://schemas.microsoft.com/office/powerpoint/2010/main" val="582859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275" y="735013"/>
            <a:ext cx="6540500" cy="3679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/>
              <a:t>53 (Noise contour around Schiphol)</a:t>
            </a:r>
          </a:p>
        </p:txBody>
      </p:sp>
    </p:spTree>
    <p:extLst>
      <p:ext uri="{BB962C8B-B14F-4D97-AF65-F5344CB8AC3E}">
        <p14:creationId xmlns:p14="http://schemas.microsoft.com/office/powerpoint/2010/main" val="963338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3188" y="747713"/>
            <a:ext cx="6670675" cy="37528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578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4579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62938" indent="-293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73751" indent="-234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43251" indent="-234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12752" indent="-234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82252" indent="-23475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51752" indent="-23475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21251" indent="-23475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90754" indent="-23475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6580C7-4AE8-7648-B40E-432D1AA29F3B}" type="slidenum">
              <a:rPr kumimoji="0" lang="nl-NL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1845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3188" y="747713"/>
            <a:ext cx="6670675" cy="37528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578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4579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62938" indent="-293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73751" indent="-234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43251" indent="-234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12752" indent="-234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82252" indent="-23475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51752" indent="-23475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21251" indent="-23475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90754" indent="-23475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6580C7-4AE8-7648-B40E-432D1AA29F3B}" type="slidenum">
              <a:rPr kumimoji="0" lang="nl-NL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712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4775" y="747713"/>
            <a:ext cx="6669088" cy="37528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8152" y="4752159"/>
            <a:ext cx="5040753" cy="450127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square" lIns="90653" tIns="45326" rIns="90653" bIns="45326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5765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4775" y="747713"/>
            <a:ext cx="6669088" cy="37528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8152" y="4752159"/>
            <a:ext cx="5040753" cy="450127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square" lIns="90653" tIns="45326" rIns="90653" bIns="45326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673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363" y="750888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50AE2A-3D9B-1246-BF32-02817EB8B519}" type="slidenum"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208973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70675" cy="3752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50AE2A-3D9B-1246-BF32-02817EB8B519}" type="slidenum"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610669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4213"/>
            <a:ext cx="6096000" cy="34305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50AE2A-3D9B-1246-BF32-02817EB8B519}" type="slidenum"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161434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95129" y="9501079"/>
            <a:ext cx="2980274" cy="50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99" tIns="46950" rIns="93899" bIns="4695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390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35CEA0-CC48-CD45-A0FA-CD4A14ACE5CC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pPr marL="0" marR="0" lvl="0" indent="0" algn="r" defTabSz="9390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3188" y="747713"/>
            <a:ext cx="6670675" cy="37528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6503" y="4752157"/>
            <a:ext cx="5044049" cy="45012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2545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70675" cy="3752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50AE2A-3D9B-1246-BF32-02817EB8B519}" type="slidenum"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020248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70675" cy="3752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50AE2A-3D9B-1246-BF32-02817EB8B519}" type="slidenum"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331228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70675" cy="3752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50AE2A-3D9B-1246-BF32-02817EB8B519}" type="slidenum"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556519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70675" cy="3752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50AE2A-3D9B-1246-BF32-02817EB8B519}" type="slidenum"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070877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70675" cy="3752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50AE2A-3D9B-1246-BF32-02817EB8B519}" type="slidenum"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179895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70675" cy="3752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50AE2A-3D9B-1246-BF32-02817EB8B519}" type="slidenum"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500402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70675" cy="3752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50AE2A-3D9B-1246-BF32-02817EB8B519}" type="slidenum"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11099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363" y="750888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50AE2A-3D9B-1246-BF32-02817EB8B519}" type="slidenum"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729761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70675" cy="3752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50AE2A-3D9B-1246-BF32-02817EB8B519}" type="slidenum"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671352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70675" cy="3752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50AE2A-3D9B-1246-BF32-02817EB8B519}" type="slidenum"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09947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70675" cy="3752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50AE2A-3D9B-1246-BF32-02817EB8B519}" type="slidenum"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703903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70675" cy="3752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50AE2A-3D9B-1246-BF32-02817EB8B519}" type="slidenum"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6533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3188" y="747713"/>
            <a:ext cx="6670675" cy="37528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844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3188" y="747713"/>
            <a:ext cx="6670675" cy="37528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326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70675" cy="3752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50AE2A-3D9B-1246-BF32-02817EB8B519}" type="slidenum"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46036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70675" cy="3752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50AE2A-3D9B-1246-BF32-02817EB8B519}" type="slidenum"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78425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188" y="747713"/>
            <a:ext cx="6670675" cy="3752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50AE2A-3D9B-1246-BF32-02817EB8B519}" type="slidenum"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18436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DF111-BEFF-D54B-8A77-98046C2A700B}" type="slidenum"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97800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060A-B2F6-448F-AA62-1E39647F88E5}" type="datetimeFigureOut">
              <a:rPr lang="nl-NL" smtClean="0"/>
              <a:t>10-4-2016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327B1-F94F-42C8-8958-574F0A35C2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4822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060A-B2F6-448F-AA62-1E39647F88E5}" type="datetimeFigureOut">
              <a:rPr lang="nl-NL" smtClean="0"/>
              <a:t>10-4-2016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327B1-F94F-42C8-8958-574F0A35C2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7676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060A-B2F6-448F-AA62-1E39647F88E5}" type="datetimeFigureOut">
              <a:rPr lang="nl-NL" smtClean="0"/>
              <a:t>10-4-2016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327B1-F94F-42C8-8958-574F0A35C2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0669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EN_bovenbal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0"/>
            <a:ext cx="12187767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0" y="1268426"/>
            <a:ext cx="12187767" cy="24542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marL="0" marR="0" lvl="0" indent="0" algn="ctr" defTabSz="914353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500" b="0" i="0" u="none" strike="noStrike" kern="0" cap="none" spc="0" normalizeH="0" baseline="0" noProof="0">
              <a:ln>
                <a:noFill/>
              </a:ln>
              <a:solidFill>
                <a:srgbClr val="707070"/>
              </a:solidFill>
              <a:effectLst/>
              <a:uLnTx/>
              <a:uFillTx/>
              <a:latin typeface="Georgia" pitchFamily="18" charset="0"/>
              <a:ea typeface="ＭＳ Ｐゴシック"/>
            </a:endParaRPr>
          </a:p>
        </p:txBody>
      </p:sp>
      <p:sp>
        <p:nvSpPr>
          <p:cNvPr id="6" name="Rectangle 3" descr="Light upward diagonal"/>
          <p:cNvSpPr>
            <a:spLocks noChangeArrowheads="1"/>
          </p:cNvSpPr>
          <p:nvPr/>
        </p:nvSpPr>
        <p:spPr bwMode="auto">
          <a:xfrm>
            <a:off x="0" y="6218238"/>
            <a:ext cx="12192000" cy="63500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marL="0" marR="0" lvl="0" indent="0" algn="ctr" defTabSz="914353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500" b="0" i="0" u="none" strike="noStrike" kern="0" cap="none" spc="0" normalizeH="0" baseline="0" noProof="0">
              <a:ln>
                <a:noFill/>
              </a:ln>
              <a:solidFill>
                <a:srgbClr val="707070"/>
              </a:solidFill>
              <a:effectLst/>
              <a:uLnTx/>
              <a:uFillTx/>
              <a:latin typeface="Georgia" pitchFamily="18" charset="0"/>
              <a:ea typeface="ＭＳ Ｐゴシック"/>
            </a:endParaRPr>
          </a:p>
        </p:txBody>
      </p:sp>
      <p:pic>
        <p:nvPicPr>
          <p:cNvPr id="7" name="Picture 27" descr="RUGR_logoEN_rood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6" y="150814"/>
            <a:ext cx="3191933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 descr="Light upward diagonal"/>
          <p:cNvSpPr>
            <a:spLocks noChangeArrowheads="1"/>
          </p:cNvSpPr>
          <p:nvPr/>
        </p:nvSpPr>
        <p:spPr bwMode="auto">
          <a:xfrm>
            <a:off x="0" y="1009650"/>
            <a:ext cx="12192000" cy="261938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marL="0" marR="0" lvl="0" indent="0" algn="ctr" defTabSz="914353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500" b="0" i="0" u="none" strike="noStrike" kern="0" cap="none" spc="0" normalizeH="0" baseline="0" noProof="0">
              <a:ln>
                <a:noFill/>
              </a:ln>
              <a:solidFill>
                <a:srgbClr val="707070"/>
              </a:solidFill>
              <a:effectLst/>
              <a:uLnTx/>
              <a:uFillTx/>
              <a:latin typeface="Georgia" pitchFamily="18" charset="0"/>
              <a:ea typeface="ＭＳ Ｐゴシック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07544" y="1484318"/>
            <a:ext cx="10581217" cy="657225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Klik om het opmaakprofiel te bewerken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007544" y="2209813"/>
            <a:ext cx="10581217" cy="1363663"/>
          </a:xfrm>
        </p:spPr>
        <p:txBody>
          <a:bodyPr/>
          <a:lstStyle>
            <a:lvl1pPr marL="0" indent="0">
              <a:buFontTx/>
              <a:buNone/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/>
              <a:t>Klik om het opmaakprofiel van de modelondertitel te bewerken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>
              <a:spcBef>
                <a:spcPts val="0"/>
              </a:spcBef>
              <a:defRPr/>
            </a:pPr>
            <a:fld id="{53D43BF5-25FF-45B1-93B3-2D70CFDBDB4B}" type="datetime1">
              <a:rPr lang="en-US" sz="1800" kern="0" smtClean="0">
                <a:solidFill>
                  <a:sysClr val="windowText" lastClr="000000"/>
                </a:solidFill>
              </a:rPr>
              <a:pPr eaLnBrk="1" hangingPunct="1">
                <a:spcBef>
                  <a:spcPts val="0"/>
                </a:spcBef>
                <a:defRPr/>
              </a:pPr>
              <a:t>4/10/2016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1800" kern="0">
                <a:solidFill>
                  <a:sysClr val="windowText" lastClr="000000"/>
                </a:solidFill>
              </a:rPr>
              <a:t> | </a:t>
            </a:r>
            <a:fld id="{BC5CEBA6-E8AE-4905-ADC7-1B76FB6C40C1}" type="slidenum">
              <a:rPr lang="en-US" sz="1800" kern="0" smtClean="0">
                <a:solidFill>
                  <a:sysClr val="windowText" lastClr="000000"/>
                </a:solidFill>
              </a:rPr>
              <a:pPr eaLnBrk="1" hangingPunct="1">
                <a:spcBef>
                  <a:spcPts val="0"/>
                </a:spcBef>
                <a:defRPr/>
              </a:pPr>
              <a:t>‹nr.›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236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>
              <a:spcBef>
                <a:spcPts val="0"/>
              </a:spcBef>
            </a:pPr>
            <a:fld id="{837F1D90-EA95-2B49-8BF9-2BF198BD390A}" type="datetime5">
              <a:rPr lang="nl-NL" sz="1800" kern="0" smtClean="0">
                <a:solidFill>
                  <a:sysClr val="windowText" lastClr="000000"/>
                </a:solidFill>
              </a:rPr>
              <a:pPr eaLnBrk="1" hangingPunct="1">
                <a:spcBef>
                  <a:spcPts val="0"/>
                </a:spcBef>
              </a:pPr>
              <a:t>10-apr-16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>
              <a:spcBef>
                <a:spcPts val="0"/>
              </a:spcBef>
            </a:pPr>
            <a:r>
              <a:rPr lang="en-US" sz="1800" kern="0">
                <a:solidFill>
                  <a:sysClr val="windowText" lastClr="000000"/>
                </a:solidFill>
              </a:rPr>
              <a:t> | </a:t>
            </a:r>
            <a:fld id="{6614CB6F-3795-D741-AD5E-D831138EE678}" type="slidenum">
              <a:rPr lang="en-US" sz="1800" kern="0" smtClean="0">
                <a:solidFill>
                  <a:sysClr val="windowText" lastClr="000000"/>
                </a:solidFill>
              </a:rPr>
              <a:pPr eaLnBrk="1" hangingPunct="1">
                <a:spcBef>
                  <a:spcPts val="0"/>
                </a:spcBef>
              </a:pPr>
              <a:t>‹nr.›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800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spcBef>
                <a:spcPts val="0"/>
              </a:spcBef>
              <a:defRPr/>
            </a:pPr>
            <a:fld id="{D16B9117-22B4-2345-BEDB-82DEA800CB64}" type="datetime5">
              <a:rPr lang="nl-NL" sz="1800" kern="0" smtClean="0">
                <a:solidFill>
                  <a:srgbClr val="707070"/>
                </a:solidFill>
              </a:rPr>
              <a:pPr eaLnBrk="1" hangingPunct="1">
                <a:spcBef>
                  <a:spcPts val="0"/>
                </a:spcBef>
                <a:defRPr/>
              </a:pPr>
              <a:t>10-apr-16</a:t>
            </a:fld>
            <a:endParaRPr lang="en-US" sz="1800" kern="0">
              <a:solidFill>
                <a:srgbClr val="70707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1800" kern="0">
                <a:solidFill>
                  <a:srgbClr val="707070"/>
                </a:solidFill>
              </a:rPr>
              <a:t> | </a:t>
            </a:r>
            <a:fld id="{6A7FC993-BA18-4040-8A60-1FFCADEB6C99}" type="slidenum">
              <a:rPr lang="en-US" sz="1800" kern="0" smtClean="0">
                <a:solidFill>
                  <a:srgbClr val="707070"/>
                </a:solidFill>
              </a:rPr>
              <a:pPr eaLnBrk="1" hangingPunct="1">
                <a:spcBef>
                  <a:spcPts val="0"/>
                </a:spcBef>
                <a:defRPr/>
              </a:pPr>
              <a:t>‹nr.›</a:t>
            </a:fld>
            <a:endParaRPr lang="en-US" sz="1800" kern="0">
              <a:solidFill>
                <a:srgbClr val="7070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091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spcBef>
                <a:spcPts val="0"/>
              </a:spcBef>
              <a:defRPr/>
            </a:pPr>
            <a:fld id="{D16B9117-22B4-2345-BEDB-82DEA800CB64}" type="datetime5">
              <a:rPr lang="nl-NL" sz="1800" kern="0" smtClean="0">
                <a:solidFill>
                  <a:srgbClr val="707070"/>
                </a:solidFill>
              </a:rPr>
              <a:pPr eaLnBrk="1" hangingPunct="1">
                <a:spcBef>
                  <a:spcPts val="0"/>
                </a:spcBef>
                <a:defRPr/>
              </a:pPr>
              <a:t>10-apr-16</a:t>
            </a:fld>
            <a:endParaRPr lang="en-US" sz="1800" kern="0">
              <a:solidFill>
                <a:srgbClr val="70707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1800" kern="0">
                <a:solidFill>
                  <a:srgbClr val="707070"/>
                </a:solidFill>
              </a:rPr>
              <a:t> | </a:t>
            </a:r>
            <a:fld id="{6A7FC993-BA18-4040-8A60-1FFCADEB6C99}" type="slidenum">
              <a:rPr lang="en-US" sz="1800" kern="0" smtClean="0">
                <a:solidFill>
                  <a:srgbClr val="707070"/>
                </a:solidFill>
              </a:rPr>
              <a:pPr eaLnBrk="1" hangingPunct="1">
                <a:spcBef>
                  <a:spcPts val="0"/>
                </a:spcBef>
                <a:defRPr/>
              </a:pPr>
              <a:t>‹nr.›</a:t>
            </a:fld>
            <a:endParaRPr lang="en-US" sz="1800" kern="0">
              <a:solidFill>
                <a:srgbClr val="7070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990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spcBef>
                <a:spcPts val="0"/>
              </a:spcBef>
              <a:defRPr/>
            </a:pPr>
            <a:fld id="{D16B9117-22B4-2345-BEDB-82DEA800CB64}" type="datetime5">
              <a:rPr lang="nl-NL" sz="1800" kern="0" smtClean="0">
                <a:solidFill>
                  <a:srgbClr val="707070"/>
                </a:solidFill>
              </a:rPr>
              <a:pPr eaLnBrk="1" hangingPunct="1">
                <a:spcBef>
                  <a:spcPts val="0"/>
                </a:spcBef>
                <a:defRPr/>
              </a:pPr>
              <a:t>10-apr-16</a:t>
            </a:fld>
            <a:endParaRPr lang="en-US" sz="1800" kern="0">
              <a:solidFill>
                <a:srgbClr val="707070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1800" kern="0">
                <a:solidFill>
                  <a:srgbClr val="707070"/>
                </a:solidFill>
              </a:rPr>
              <a:t> | </a:t>
            </a:r>
            <a:fld id="{11A0EFDE-D5F1-4D4C-BA82-AA3216F08BFF}" type="slidenum">
              <a:rPr lang="en-US" sz="1800" kern="0" smtClean="0">
                <a:solidFill>
                  <a:srgbClr val="707070"/>
                </a:solidFill>
              </a:rPr>
              <a:pPr eaLnBrk="1" hangingPunct="1">
                <a:spcBef>
                  <a:spcPts val="0"/>
                </a:spcBef>
                <a:defRPr/>
              </a:pPr>
              <a:t>‹nr.›</a:t>
            </a:fld>
            <a:endParaRPr lang="en-US" sz="1800" kern="0">
              <a:solidFill>
                <a:srgbClr val="7070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248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spcBef>
                <a:spcPts val="0"/>
              </a:spcBef>
              <a:defRPr/>
            </a:pPr>
            <a:fld id="{D16B9117-22B4-2345-BEDB-82DEA800CB64}" type="datetime5">
              <a:rPr lang="nl-NL" sz="1800" kern="0" smtClean="0">
                <a:solidFill>
                  <a:srgbClr val="707070"/>
                </a:solidFill>
              </a:rPr>
              <a:pPr eaLnBrk="1" hangingPunct="1">
                <a:spcBef>
                  <a:spcPts val="0"/>
                </a:spcBef>
                <a:defRPr/>
              </a:pPr>
              <a:t>10-apr-16</a:t>
            </a:fld>
            <a:endParaRPr lang="en-US" sz="1800" kern="0">
              <a:solidFill>
                <a:srgbClr val="70707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1800" kern="0">
                <a:solidFill>
                  <a:srgbClr val="707070"/>
                </a:solidFill>
              </a:rPr>
              <a:t> | </a:t>
            </a:r>
            <a:fld id="{6A7FC993-BA18-4040-8A60-1FFCADEB6C99}" type="slidenum">
              <a:rPr lang="en-US" sz="1800" kern="0" smtClean="0">
                <a:solidFill>
                  <a:srgbClr val="707070"/>
                </a:solidFill>
              </a:rPr>
              <a:pPr eaLnBrk="1" hangingPunct="1">
                <a:spcBef>
                  <a:spcPts val="0"/>
                </a:spcBef>
                <a:defRPr/>
              </a:pPr>
              <a:t>‹nr.›</a:t>
            </a:fld>
            <a:endParaRPr lang="en-US" sz="1800" kern="0">
              <a:solidFill>
                <a:srgbClr val="7070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088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defRPr/>
            </a:pPr>
            <a:fld id="{B21E8480-D919-7943-B7A6-1DB349BB41EF}" type="datetime5">
              <a:rPr lang="en-US" sz="1800" kern="0" smtClean="0">
                <a:solidFill>
                  <a:srgbClr val="000000"/>
                </a:solidFill>
              </a:rPr>
              <a:pPr>
                <a:spcBef>
                  <a:spcPts val="0"/>
                </a:spcBef>
                <a:defRPr/>
              </a:pPr>
              <a:t>10-Apr-16</a:t>
            </a:fld>
            <a:endParaRPr lang="en-US" sz="1800" kern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defRPr/>
            </a:pPr>
            <a:endParaRPr lang="en-US" sz="1800" kern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defRPr/>
            </a:pPr>
            <a:fld id="{04928B5B-FEB3-0349-8A82-E2B0B74C923E}" type="slidenum">
              <a:rPr lang="en-US" sz="1800" kern="0" smtClean="0">
                <a:solidFill>
                  <a:srgbClr val="000000"/>
                </a:solidFill>
              </a:rPr>
              <a:pPr>
                <a:spcBef>
                  <a:spcPts val="0"/>
                </a:spcBef>
                <a:defRPr/>
              </a:pPr>
              <a:t>‹nr.›</a:t>
            </a:fld>
            <a:endParaRPr lang="en-US" sz="180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86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defRPr/>
            </a:pPr>
            <a:fld id="{B21E8480-D919-7943-B7A6-1DB349BB41EF}" type="datetime5">
              <a:rPr lang="en-US" sz="1800" kern="0" smtClean="0">
                <a:solidFill>
                  <a:srgbClr val="000000"/>
                </a:solidFill>
              </a:rPr>
              <a:pPr>
                <a:spcBef>
                  <a:spcPts val="0"/>
                </a:spcBef>
                <a:defRPr/>
              </a:pPr>
              <a:t>10-Apr-16</a:t>
            </a:fld>
            <a:endParaRPr lang="en-US" sz="1800" kern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defRPr/>
            </a:pPr>
            <a:endParaRPr lang="en-US" sz="1800" kern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defRPr/>
            </a:pPr>
            <a:fld id="{04928B5B-FEB3-0349-8A82-E2B0B74C923E}" type="slidenum">
              <a:rPr lang="en-US" sz="1800" kern="0" smtClean="0">
                <a:solidFill>
                  <a:srgbClr val="000000"/>
                </a:solidFill>
              </a:rPr>
              <a:pPr>
                <a:spcBef>
                  <a:spcPts val="0"/>
                </a:spcBef>
                <a:defRPr/>
              </a:pPr>
              <a:t>‹nr.›</a:t>
            </a:fld>
            <a:endParaRPr lang="en-US" sz="180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17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060A-B2F6-448F-AA62-1E39647F88E5}" type="datetimeFigureOut">
              <a:rPr lang="nl-NL" smtClean="0"/>
              <a:t>10-4-2016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327B1-F94F-42C8-8958-574F0A35C2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1264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</a:pPr>
            <a:fld id="{598CA82F-11C3-6644-A1E3-1FFA4C80299A}" type="datetime5">
              <a:rPr lang="en-US" sz="1800" kern="0" smtClean="0">
                <a:solidFill>
                  <a:sysClr val="windowText" lastClr="000000"/>
                </a:solidFill>
              </a:rPr>
              <a:pPr>
                <a:spcBef>
                  <a:spcPts val="0"/>
                </a:spcBef>
              </a:pPr>
              <a:t>10-Apr-16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</a:pPr>
            <a:fld id="{27F36702-8B53-AF45-A373-13E6C99BA2D3}" type="slidenum">
              <a:rPr lang="en-US" sz="1800" kern="0" smtClean="0">
                <a:solidFill>
                  <a:sysClr val="windowText" lastClr="000000"/>
                </a:solidFill>
              </a:rPr>
              <a:pPr>
                <a:spcBef>
                  <a:spcPts val="0"/>
                </a:spcBef>
              </a:pPr>
              <a:t>‹nr.›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8170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EN_bovenbal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" y="0"/>
            <a:ext cx="12187767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1" y="1268428"/>
            <a:ext cx="12187767" cy="24542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 defTabSz="914353" fontAlgn="base">
              <a:spcBef>
                <a:spcPct val="50000"/>
              </a:spcBef>
              <a:spcAft>
                <a:spcPct val="0"/>
              </a:spcAft>
              <a:defRPr/>
            </a:pPr>
            <a:endParaRPr lang="nl-NL" sz="2500" kern="0">
              <a:solidFill>
                <a:srgbClr val="707070"/>
              </a:solidFill>
            </a:endParaRPr>
          </a:p>
        </p:txBody>
      </p:sp>
      <p:sp>
        <p:nvSpPr>
          <p:cNvPr id="6" name="Rectangle 3" descr="Light upward diagonal"/>
          <p:cNvSpPr>
            <a:spLocks noChangeArrowheads="1"/>
          </p:cNvSpPr>
          <p:nvPr/>
        </p:nvSpPr>
        <p:spPr bwMode="auto">
          <a:xfrm>
            <a:off x="0" y="6218238"/>
            <a:ext cx="12192000" cy="63500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 defTabSz="914353" fontAlgn="base">
              <a:spcBef>
                <a:spcPct val="50000"/>
              </a:spcBef>
              <a:spcAft>
                <a:spcPct val="0"/>
              </a:spcAft>
              <a:defRPr/>
            </a:pPr>
            <a:endParaRPr lang="nl-NL" sz="2500" kern="0">
              <a:solidFill>
                <a:srgbClr val="707070"/>
              </a:solidFill>
            </a:endParaRPr>
          </a:p>
        </p:txBody>
      </p:sp>
      <p:pic>
        <p:nvPicPr>
          <p:cNvPr id="7" name="Picture 27" descr="RUGR_logoEN_rood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6" y="150814"/>
            <a:ext cx="3191933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 descr="Light upward diagonal"/>
          <p:cNvSpPr>
            <a:spLocks noChangeArrowheads="1"/>
          </p:cNvSpPr>
          <p:nvPr/>
        </p:nvSpPr>
        <p:spPr bwMode="auto">
          <a:xfrm>
            <a:off x="0" y="1009650"/>
            <a:ext cx="12192000" cy="261938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 defTabSz="914353" fontAlgn="base">
              <a:spcBef>
                <a:spcPct val="50000"/>
              </a:spcBef>
              <a:spcAft>
                <a:spcPct val="0"/>
              </a:spcAft>
              <a:defRPr/>
            </a:pPr>
            <a:endParaRPr lang="nl-NL" sz="2500" kern="0">
              <a:solidFill>
                <a:srgbClr val="707070"/>
              </a:solidFill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07545" y="1484318"/>
            <a:ext cx="10581217" cy="657225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007545" y="2209815"/>
            <a:ext cx="10581217" cy="1363663"/>
          </a:xfrm>
        </p:spPr>
        <p:txBody>
          <a:bodyPr/>
          <a:lstStyle>
            <a:lvl1pPr marL="0" indent="0">
              <a:buFontTx/>
              <a:buNone/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53" fontAlgn="base">
              <a:spcAft>
                <a:spcPct val="0"/>
              </a:spcAft>
              <a:defRPr/>
            </a:pPr>
            <a:fld id="{B21E8480-D919-7943-B7A6-1DB349BB41EF}" type="datetime5">
              <a:rPr lang="en-US" smtClean="0">
                <a:solidFill>
                  <a:srgbClr val="000000"/>
                </a:solidFill>
              </a:rPr>
              <a:pPr defTabSz="914353" fontAlgn="base">
                <a:spcAft>
                  <a:spcPct val="0"/>
                </a:spcAft>
                <a:defRPr/>
              </a:pPr>
              <a:t>10-Apr-16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53" fontAlgn="base">
              <a:spcAft>
                <a:spcPct val="0"/>
              </a:spcAft>
              <a:defRPr/>
            </a:pPr>
            <a:fld id="{A0E2A1EB-9C1F-F54E-B151-2443F2E0450B}" type="slidenum">
              <a:rPr lang="en-US" smtClean="0">
                <a:solidFill>
                  <a:srgbClr val="000000"/>
                </a:solidFill>
              </a:rPr>
              <a:pPr defTabSz="914353" fontAlgn="base">
                <a:spcAft>
                  <a:spcPct val="0"/>
                </a:spcAft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435847"/>
      </p:ext>
    </p:extLst>
  </p:cSld>
  <p:clrMapOvr>
    <a:masterClrMapping/>
  </p:clrMapOvr>
  <p:hf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defRPr/>
            </a:pPr>
            <a:fld id="{B21E8480-D919-7943-B7A6-1DB349BB41EF}" type="datetime5">
              <a:rPr lang="en-US" sz="1800" kern="0" smtClean="0">
                <a:solidFill>
                  <a:srgbClr val="000000"/>
                </a:solidFill>
              </a:rPr>
              <a:pPr>
                <a:spcBef>
                  <a:spcPts val="0"/>
                </a:spcBef>
                <a:defRPr/>
              </a:pPr>
              <a:t>10-Apr-16</a:t>
            </a:fld>
            <a:endParaRPr lang="en-US" sz="1800" kern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1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defRPr/>
            </a:pPr>
            <a:endParaRPr lang="en-US" sz="1800" kern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defRPr/>
            </a:pPr>
            <a:fld id="{04928B5B-FEB3-0349-8A82-E2B0B74C923E}" type="slidenum">
              <a:rPr lang="en-US" sz="1800" kern="0" smtClean="0">
                <a:solidFill>
                  <a:srgbClr val="000000"/>
                </a:solidFill>
              </a:rPr>
              <a:pPr>
                <a:spcBef>
                  <a:spcPts val="0"/>
                </a:spcBef>
                <a:defRPr/>
              </a:pPr>
              <a:t>‹nr.›</a:t>
            </a:fld>
            <a:endParaRPr lang="en-US" sz="180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177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>
              <a:spcBef>
                <a:spcPts val="0"/>
              </a:spcBef>
            </a:pPr>
            <a:fld id="{837F1D90-EA95-2B49-8BF9-2BF198BD390A}" type="datetime5">
              <a:rPr lang="nl-NL" sz="1800" kern="0" smtClean="0">
                <a:solidFill>
                  <a:sysClr val="windowText" lastClr="000000"/>
                </a:solidFill>
              </a:rPr>
              <a:pPr eaLnBrk="1" hangingPunct="1">
                <a:spcBef>
                  <a:spcPts val="0"/>
                </a:spcBef>
              </a:pPr>
              <a:t>10-apr-16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>
              <a:spcBef>
                <a:spcPts val="0"/>
              </a:spcBef>
            </a:pPr>
            <a:r>
              <a:rPr lang="en-US" sz="1800" kern="0">
                <a:solidFill>
                  <a:sysClr val="windowText" lastClr="000000"/>
                </a:solidFill>
              </a:rPr>
              <a:t> | </a:t>
            </a:r>
            <a:fld id="{6614CB6F-3795-D741-AD5E-D831138EE678}" type="slidenum">
              <a:rPr lang="en-US" sz="1800" kern="0" smtClean="0">
                <a:solidFill>
                  <a:sysClr val="windowText" lastClr="000000"/>
                </a:solidFill>
              </a:rPr>
              <a:pPr eaLnBrk="1" hangingPunct="1">
                <a:spcBef>
                  <a:spcPts val="0"/>
                </a:spcBef>
              </a:pPr>
              <a:t>‹nr.›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927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spcBef>
                <a:spcPts val="0"/>
              </a:spcBef>
              <a:defRPr/>
            </a:pPr>
            <a:fld id="{D16B9117-22B4-2345-BEDB-82DEA800CB64}" type="datetime5">
              <a:rPr lang="nl-NL" sz="1800" kern="0" smtClean="0">
                <a:solidFill>
                  <a:srgbClr val="707070"/>
                </a:solidFill>
              </a:rPr>
              <a:pPr eaLnBrk="1" hangingPunct="1">
                <a:spcBef>
                  <a:spcPts val="0"/>
                </a:spcBef>
                <a:defRPr/>
              </a:pPr>
              <a:t>10-apr-16</a:t>
            </a:fld>
            <a:endParaRPr lang="en-US" sz="1800" kern="0">
              <a:solidFill>
                <a:srgbClr val="70707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1800" kern="0">
                <a:solidFill>
                  <a:srgbClr val="707070"/>
                </a:solidFill>
              </a:rPr>
              <a:t> | </a:t>
            </a:r>
            <a:fld id="{6A7FC993-BA18-4040-8A60-1FFCADEB6C99}" type="slidenum">
              <a:rPr lang="en-US" sz="1800" kern="0" smtClean="0">
                <a:solidFill>
                  <a:srgbClr val="707070"/>
                </a:solidFill>
              </a:rPr>
              <a:pPr eaLnBrk="1" hangingPunct="1">
                <a:spcBef>
                  <a:spcPts val="0"/>
                </a:spcBef>
                <a:defRPr/>
              </a:pPr>
              <a:t>‹nr.›</a:t>
            </a:fld>
            <a:endParaRPr lang="en-US" sz="1800" kern="0">
              <a:solidFill>
                <a:srgbClr val="7070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147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EN_bovenbal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" y="0"/>
            <a:ext cx="12187767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9" y="1268424"/>
            <a:ext cx="12187767" cy="24542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 defTabSz="914353" fontAlgn="base">
              <a:spcBef>
                <a:spcPct val="50000"/>
              </a:spcBef>
              <a:spcAft>
                <a:spcPct val="0"/>
              </a:spcAft>
              <a:defRPr/>
            </a:pPr>
            <a:endParaRPr lang="nl-NL" sz="2500" kern="0">
              <a:solidFill>
                <a:srgbClr val="707070"/>
              </a:solidFill>
            </a:endParaRPr>
          </a:p>
        </p:txBody>
      </p:sp>
      <p:sp>
        <p:nvSpPr>
          <p:cNvPr id="6" name="Rectangle 3" descr="Light upward diagonal"/>
          <p:cNvSpPr>
            <a:spLocks noChangeArrowheads="1"/>
          </p:cNvSpPr>
          <p:nvPr/>
        </p:nvSpPr>
        <p:spPr bwMode="auto">
          <a:xfrm>
            <a:off x="0" y="6218238"/>
            <a:ext cx="12192000" cy="63500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 defTabSz="914353" fontAlgn="base">
              <a:spcBef>
                <a:spcPct val="50000"/>
              </a:spcBef>
              <a:spcAft>
                <a:spcPct val="0"/>
              </a:spcAft>
              <a:defRPr/>
            </a:pPr>
            <a:endParaRPr lang="nl-NL" sz="2500" kern="0">
              <a:solidFill>
                <a:srgbClr val="707070"/>
              </a:solidFill>
            </a:endParaRPr>
          </a:p>
        </p:txBody>
      </p:sp>
      <p:pic>
        <p:nvPicPr>
          <p:cNvPr id="7" name="Picture 27" descr="RUGR_logoEN_rood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6" y="150814"/>
            <a:ext cx="3191933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 descr="Light upward diagonal"/>
          <p:cNvSpPr>
            <a:spLocks noChangeArrowheads="1"/>
          </p:cNvSpPr>
          <p:nvPr/>
        </p:nvSpPr>
        <p:spPr bwMode="auto">
          <a:xfrm>
            <a:off x="0" y="1009650"/>
            <a:ext cx="12192000" cy="261938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 defTabSz="914353" fontAlgn="base">
              <a:spcBef>
                <a:spcPct val="50000"/>
              </a:spcBef>
              <a:spcAft>
                <a:spcPct val="0"/>
              </a:spcAft>
              <a:defRPr/>
            </a:pPr>
            <a:endParaRPr lang="nl-NL" sz="2500" kern="0">
              <a:solidFill>
                <a:srgbClr val="707070"/>
              </a:solidFill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07542" y="1484318"/>
            <a:ext cx="10581217" cy="657225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007542" y="2209811"/>
            <a:ext cx="10581217" cy="1363663"/>
          </a:xfrm>
        </p:spPr>
        <p:txBody>
          <a:bodyPr/>
          <a:lstStyle>
            <a:lvl1pPr marL="0" indent="0">
              <a:buFontTx/>
              <a:buNone/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B21E8480-D919-7943-B7A6-1DB349BB41EF}" type="datetime5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10-Apr-16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A0E2A1EB-9C1F-F54E-B151-2443F2E0450B}" type="slidenum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435847"/>
      </p:ext>
    </p:extLst>
  </p:cSld>
  <p:clrMapOvr>
    <a:masterClrMapping/>
  </p:clrMapOvr>
  <p:hf hdr="0" ft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defRPr/>
            </a:pPr>
            <a:fld id="{B21E8480-D919-7943-B7A6-1DB349BB41EF}" type="datetime5">
              <a:rPr lang="en-US" sz="1800" kern="0" smtClean="0">
                <a:solidFill>
                  <a:srgbClr val="000000"/>
                </a:solidFill>
              </a:rPr>
              <a:pPr>
                <a:spcBef>
                  <a:spcPts val="0"/>
                </a:spcBef>
                <a:defRPr/>
              </a:pPr>
              <a:t>10-Apr-16</a:t>
            </a:fld>
            <a:endParaRPr lang="en-US" sz="1800" kern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defRPr/>
            </a:pPr>
            <a:endParaRPr lang="en-US" sz="1800" kern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defRPr/>
            </a:pPr>
            <a:fld id="{04928B5B-FEB3-0349-8A82-E2B0B74C923E}" type="slidenum">
              <a:rPr lang="en-US" sz="1800" kern="0" smtClean="0">
                <a:solidFill>
                  <a:srgbClr val="000000"/>
                </a:solidFill>
              </a:rPr>
              <a:pPr>
                <a:spcBef>
                  <a:spcPts val="0"/>
                </a:spcBef>
                <a:defRPr/>
              </a:pPr>
              <a:t>‹nr.›</a:t>
            </a:fld>
            <a:endParaRPr lang="en-US" sz="180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86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>
              <a:spcBef>
                <a:spcPts val="0"/>
              </a:spcBef>
            </a:pPr>
            <a:fld id="{837F1D90-EA95-2B49-8BF9-2BF198BD390A}" type="datetime5">
              <a:rPr lang="nl-NL" sz="1800" kern="0" smtClean="0">
                <a:solidFill>
                  <a:sysClr val="windowText" lastClr="000000"/>
                </a:solidFill>
              </a:rPr>
              <a:pPr eaLnBrk="1" hangingPunct="1">
                <a:spcBef>
                  <a:spcPts val="0"/>
                </a:spcBef>
              </a:pPr>
              <a:t>10-apr-16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>
              <a:spcBef>
                <a:spcPts val="0"/>
              </a:spcBef>
            </a:pPr>
            <a:r>
              <a:rPr lang="en-US" sz="1800" kern="0">
                <a:solidFill>
                  <a:sysClr val="windowText" lastClr="000000"/>
                </a:solidFill>
              </a:rPr>
              <a:t> | </a:t>
            </a:r>
            <a:fld id="{6614CB6F-3795-D741-AD5E-D831138EE678}" type="slidenum">
              <a:rPr lang="en-US" sz="1800" kern="0" smtClean="0">
                <a:solidFill>
                  <a:sysClr val="windowText" lastClr="000000"/>
                </a:solidFill>
              </a:rPr>
              <a:pPr eaLnBrk="1" hangingPunct="1">
                <a:spcBef>
                  <a:spcPts val="0"/>
                </a:spcBef>
              </a:pPr>
              <a:t>‹nr.›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92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spcBef>
                <a:spcPts val="0"/>
              </a:spcBef>
              <a:defRPr/>
            </a:pPr>
            <a:fld id="{D16B9117-22B4-2345-BEDB-82DEA800CB64}" type="datetime5">
              <a:rPr lang="nl-NL" sz="1800" kern="0" smtClean="0">
                <a:solidFill>
                  <a:srgbClr val="707070"/>
                </a:solidFill>
              </a:rPr>
              <a:pPr eaLnBrk="1" hangingPunct="1">
                <a:spcBef>
                  <a:spcPts val="0"/>
                </a:spcBef>
                <a:defRPr/>
              </a:pPr>
              <a:t>10-apr-16</a:t>
            </a:fld>
            <a:endParaRPr lang="en-US" sz="1800" kern="0">
              <a:solidFill>
                <a:srgbClr val="70707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1800" kern="0">
                <a:solidFill>
                  <a:srgbClr val="707070"/>
                </a:solidFill>
              </a:rPr>
              <a:t> | </a:t>
            </a:r>
            <a:fld id="{6A7FC993-BA18-4040-8A60-1FFCADEB6C99}" type="slidenum">
              <a:rPr lang="en-US" sz="1800" kern="0" smtClean="0">
                <a:solidFill>
                  <a:srgbClr val="707070"/>
                </a:solidFill>
              </a:rPr>
              <a:pPr eaLnBrk="1" hangingPunct="1">
                <a:spcBef>
                  <a:spcPts val="0"/>
                </a:spcBef>
                <a:defRPr/>
              </a:pPr>
              <a:t>‹nr.›</a:t>
            </a:fld>
            <a:endParaRPr lang="en-US" sz="1800" kern="0">
              <a:solidFill>
                <a:srgbClr val="7070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147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EN_bovenbal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187767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5" y="1268418"/>
            <a:ext cx="12187767" cy="24542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 defTabSz="914353" fontAlgn="base">
              <a:spcBef>
                <a:spcPct val="50000"/>
              </a:spcBef>
              <a:spcAft>
                <a:spcPct val="0"/>
              </a:spcAft>
              <a:defRPr/>
            </a:pPr>
            <a:endParaRPr lang="nl-NL" sz="2500" kern="0">
              <a:solidFill>
                <a:srgbClr val="707070"/>
              </a:solidFill>
            </a:endParaRPr>
          </a:p>
        </p:txBody>
      </p:sp>
      <p:sp>
        <p:nvSpPr>
          <p:cNvPr id="6" name="Rectangle 3" descr="Light upward diagonal"/>
          <p:cNvSpPr>
            <a:spLocks noChangeArrowheads="1"/>
          </p:cNvSpPr>
          <p:nvPr/>
        </p:nvSpPr>
        <p:spPr bwMode="auto">
          <a:xfrm>
            <a:off x="0" y="6218238"/>
            <a:ext cx="12192000" cy="63500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 defTabSz="914353" fontAlgn="base">
              <a:spcBef>
                <a:spcPct val="50000"/>
              </a:spcBef>
              <a:spcAft>
                <a:spcPct val="0"/>
              </a:spcAft>
              <a:defRPr/>
            </a:pPr>
            <a:endParaRPr lang="nl-NL" sz="2500" kern="0">
              <a:solidFill>
                <a:srgbClr val="707070"/>
              </a:solidFill>
            </a:endParaRPr>
          </a:p>
        </p:txBody>
      </p:sp>
      <p:pic>
        <p:nvPicPr>
          <p:cNvPr id="7" name="Picture 27" descr="RUGR_logoEN_rood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6" y="150814"/>
            <a:ext cx="3191933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 descr="Light upward diagonal"/>
          <p:cNvSpPr>
            <a:spLocks noChangeArrowheads="1"/>
          </p:cNvSpPr>
          <p:nvPr/>
        </p:nvSpPr>
        <p:spPr bwMode="auto">
          <a:xfrm>
            <a:off x="0" y="1009650"/>
            <a:ext cx="12192000" cy="261938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 defTabSz="914353" fontAlgn="base">
              <a:spcBef>
                <a:spcPct val="50000"/>
              </a:spcBef>
              <a:spcAft>
                <a:spcPct val="0"/>
              </a:spcAft>
              <a:defRPr/>
            </a:pPr>
            <a:endParaRPr lang="nl-NL" sz="2500" kern="0">
              <a:solidFill>
                <a:srgbClr val="707070"/>
              </a:solidFill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07538" y="1484318"/>
            <a:ext cx="10581217" cy="657225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007538" y="2209805"/>
            <a:ext cx="10581217" cy="1363663"/>
          </a:xfrm>
        </p:spPr>
        <p:txBody>
          <a:bodyPr/>
          <a:lstStyle>
            <a:lvl1pPr marL="0" indent="0">
              <a:buFontTx/>
              <a:buNone/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1E8480-D919-7943-B7A6-1DB349BB41EF}" type="datetime5">
              <a:rPr lang="en-US" smtClean="0"/>
              <a:pPr/>
              <a:t>10-Apr-16</a:t>
            </a:fld>
            <a:endParaRPr lang="en-US"/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30806C-7739-1043-BBB2-1375E23700B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35847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1" y="45894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060A-B2F6-448F-AA62-1E39647F88E5}" type="datetimeFigureOut">
              <a:rPr lang="nl-NL" smtClean="0"/>
              <a:t>10-4-2016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327B1-F94F-42C8-8958-574F0A35C2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75994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</a:pPr>
            <a:fld id="{598CA82F-11C3-6644-A1E3-1FFA4C80299A}" type="datetime5">
              <a:rPr lang="en-US" sz="1800" kern="0" smtClean="0">
                <a:solidFill>
                  <a:sysClr val="windowText" lastClr="000000"/>
                </a:solidFill>
              </a:rPr>
              <a:pPr>
                <a:spcBef>
                  <a:spcPts val="0"/>
                </a:spcBef>
              </a:pPr>
              <a:t>10-Apr-16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</a:pPr>
            <a:fld id="{27F36702-8B53-AF45-A373-13E6C99BA2D3}" type="slidenum">
              <a:rPr lang="en-US" sz="1800" kern="0" smtClean="0">
                <a:solidFill>
                  <a:sysClr val="windowText" lastClr="000000"/>
                </a:solidFill>
              </a:rPr>
              <a:pPr>
                <a:spcBef>
                  <a:spcPts val="0"/>
                </a:spcBef>
              </a:pPr>
              <a:t>‹nr.›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8170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>
              <a:spcBef>
                <a:spcPts val="0"/>
              </a:spcBef>
            </a:pPr>
            <a:fld id="{837F1D90-EA95-2B49-8BF9-2BF198BD390A}" type="datetime5">
              <a:rPr lang="nl-NL" sz="1800" kern="0" smtClean="0">
                <a:solidFill>
                  <a:sysClr val="windowText" lastClr="000000"/>
                </a:solidFill>
              </a:rPr>
              <a:pPr eaLnBrk="1" hangingPunct="1">
                <a:spcBef>
                  <a:spcPts val="0"/>
                </a:spcBef>
              </a:pPr>
              <a:t>10-apr-16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>
              <a:spcBef>
                <a:spcPts val="0"/>
              </a:spcBef>
            </a:pPr>
            <a:r>
              <a:rPr lang="en-US" sz="1800" kern="0">
                <a:solidFill>
                  <a:sysClr val="windowText" lastClr="000000"/>
                </a:solidFill>
              </a:rPr>
              <a:t> | </a:t>
            </a:r>
            <a:fld id="{6614CB6F-3795-D741-AD5E-D831138EE678}" type="slidenum">
              <a:rPr lang="en-US" sz="1800" kern="0" smtClean="0">
                <a:solidFill>
                  <a:sysClr val="windowText" lastClr="000000"/>
                </a:solidFill>
              </a:rPr>
              <a:pPr eaLnBrk="1" hangingPunct="1">
                <a:spcBef>
                  <a:spcPts val="0"/>
                </a:spcBef>
              </a:pPr>
              <a:t>‹nr.›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927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spcBef>
                <a:spcPts val="0"/>
              </a:spcBef>
              <a:defRPr/>
            </a:pPr>
            <a:fld id="{D16B9117-22B4-2345-BEDB-82DEA800CB64}" type="datetime5">
              <a:rPr lang="nl-NL" sz="1800" kern="0" smtClean="0">
                <a:solidFill>
                  <a:srgbClr val="707070"/>
                </a:solidFill>
              </a:rPr>
              <a:pPr eaLnBrk="1" hangingPunct="1">
                <a:spcBef>
                  <a:spcPts val="0"/>
                </a:spcBef>
                <a:defRPr/>
              </a:pPr>
              <a:t>10-apr-16</a:t>
            </a:fld>
            <a:endParaRPr lang="en-US" sz="1800" kern="0">
              <a:solidFill>
                <a:srgbClr val="70707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1800" kern="0">
                <a:solidFill>
                  <a:srgbClr val="707070"/>
                </a:solidFill>
              </a:rPr>
              <a:t> | </a:t>
            </a:r>
            <a:fld id="{6A7FC993-BA18-4040-8A60-1FFCADEB6C99}" type="slidenum">
              <a:rPr lang="en-US" sz="1800" kern="0" smtClean="0">
                <a:solidFill>
                  <a:srgbClr val="707070"/>
                </a:solidFill>
              </a:rPr>
              <a:pPr eaLnBrk="1" hangingPunct="1">
                <a:spcBef>
                  <a:spcPts val="0"/>
                </a:spcBef>
                <a:defRPr/>
              </a:pPr>
              <a:t>‹nr.›</a:t>
            </a:fld>
            <a:endParaRPr lang="en-US" sz="1800" kern="0">
              <a:solidFill>
                <a:srgbClr val="7070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14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060A-B2F6-448F-AA62-1E39647F88E5}" type="datetimeFigureOut">
              <a:rPr lang="nl-NL" smtClean="0"/>
              <a:t>10-4-2016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327B1-F94F-42C8-8958-574F0A35C2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0233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060A-B2F6-448F-AA62-1E39647F88E5}" type="datetimeFigureOut">
              <a:rPr lang="nl-NL" smtClean="0"/>
              <a:t>10-4-2016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327B1-F94F-42C8-8958-574F0A35C2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5769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060A-B2F6-448F-AA62-1E39647F88E5}" type="datetimeFigureOut">
              <a:rPr lang="nl-NL" smtClean="0"/>
              <a:t>10-4-2016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327B1-F94F-42C8-8958-574F0A35C2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8565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060A-B2F6-448F-AA62-1E39647F88E5}" type="datetimeFigureOut">
              <a:rPr lang="nl-NL" smtClean="0"/>
              <a:t>10-4-2016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327B1-F94F-42C8-8958-574F0A35C2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112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060A-B2F6-448F-AA62-1E39647F88E5}" type="datetimeFigureOut">
              <a:rPr lang="nl-NL" smtClean="0"/>
              <a:t>10-4-2016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327B1-F94F-42C8-8958-574F0A35C2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3084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060A-B2F6-448F-AA62-1E39647F88E5}" type="datetimeFigureOut">
              <a:rPr lang="nl-NL" smtClean="0"/>
              <a:t>10-4-2016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327B1-F94F-42C8-8958-574F0A35C2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2512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.pn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8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9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3060A-B2F6-448F-AA62-1E39647F88E5}" type="datetimeFigureOut">
              <a:rPr lang="nl-NL" smtClean="0"/>
              <a:t>10-4-2016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327B1-F94F-42C8-8958-574F0A35C2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6778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6" descr="EN_bovenbal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" y="0"/>
            <a:ext cx="12187767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7535" y="1468442"/>
            <a:ext cx="105791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het opmaakprofiel te bewerken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535" y="2205041"/>
            <a:ext cx="10579100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de opmaakprofielen van de modeltekst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</p:txBody>
      </p:sp>
      <p:sp>
        <p:nvSpPr>
          <p:cNvPr id="1038" name="Rectangle 14" descr="Light upward diagonal"/>
          <p:cNvSpPr>
            <a:spLocks noChangeArrowheads="1"/>
          </p:cNvSpPr>
          <p:nvPr/>
        </p:nvSpPr>
        <p:spPr bwMode="auto">
          <a:xfrm>
            <a:off x="0" y="6218238"/>
            <a:ext cx="12192000" cy="63500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 defTabSz="914353" fontAlgn="base">
              <a:spcBef>
                <a:spcPct val="50000"/>
              </a:spcBef>
              <a:spcAft>
                <a:spcPct val="0"/>
              </a:spcAft>
              <a:defRPr/>
            </a:pPr>
            <a:endParaRPr lang="nl-NL" sz="2500">
              <a:solidFill>
                <a:srgbClr val="707070"/>
              </a:solidFill>
            </a:endParaRPr>
          </a:p>
        </p:txBody>
      </p:sp>
      <p:pic>
        <p:nvPicPr>
          <p:cNvPr id="14342" name="Picture 27" descr="RUGR_logoEN_rood_RG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6" y="150814"/>
            <a:ext cx="3191933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1" name="Rectangle 17" descr="Light upward diagonal"/>
          <p:cNvSpPr>
            <a:spLocks noChangeArrowheads="1"/>
          </p:cNvSpPr>
          <p:nvPr/>
        </p:nvSpPr>
        <p:spPr bwMode="auto">
          <a:xfrm>
            <a:off x="0" y="1009650"/>
            <a:ext cx="12192000" cy="261938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 defTabSz="914353" fontAlgn="base">
              <a:spcBef>
                <a:spcPct val="50000"/>
              </a:spcBef>
              <a:spcAft>
                <a:spcPct val="0"/>
              </a:spcAft>
              <a:defRPr/>
            </a:pPr>
            <a:endParaRPr lang="nl-NL" sz="2500">
              <a:solidFill>
                <a:srgbClr val="707070"/>
              </a:solidFill>
            </a:endParaRP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86284" y="1009650"/>
            <a:ext cx="2540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000">
                <a:solidFill>
                  <a:srgbClr val="707070"/>
                </a:solidFill>
                <a:latin typeface="Verdana" pitchFamily="34" charset="0"/>
              </a:defRPr>
            </a:lvl1pPr>
          </a:lstStyle>
          <a:p>
            <a:fld id="{BEF3060A-B2F6-448F-AA62-1E39647F88E5}" type="datetimeFigureOut">
              <a:rPr lang="nl-NL" smtClean="0"/>
              <a:t>10-4-2016</a:t>
            </a:fld>
            <a:endParaRPr lang="nl-NL"/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28400" y="1009650"/>
            <a:ext cx="8636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000">
                <a:solidFill>
                  <a:srgbClr val="707070"/>
                </a:solidFill>
                <a:latin typeface="Verdana" pitchFamily="34" charset="0"/>
              </a:defRPr>
            </a:lvl1pPr>
          </a:lstStyle>
          <a:p>
            <a:fld id="{295327B1-F94F-42C8-8958-574F0A35C2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8235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  <a:cs typeface="ＭＳ Ｐゴシック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  <a:cs typeface="ＭＳ Ｐゴシック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  <a:cs typeface="ＭＳ Ｐゴシック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  <a:cs typeface="ＭＳ Ｐゴシック"/>
        </a:defRPr>
      </a:lvl5pPr>
      <a:lvl6pPr marL="457177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</a:defRPr>
      </a:lvl6pPr>
      <a:lvl7pPr marL="914353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</a:defRPr>
      </a:lvl7pPr>
      <a:lvl8pPr marL="137153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</a:defRPr>
      </a:lvl8pPr>
      <a:lvl9pPr marL="1828706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har char="›"/>
        <a:defRPr sz="25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12" indent="-285736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2942" indent="-228588" algn="l" rtl="0" eaLnBrk="1" fontAlgn="base" hangingPunct="1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118" indent="-228588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295" indent="-228588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471" indent="-228588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</a:defRPr>
      </a:lvl6pPr>
      <a:lvl7pPr marL="2971648" indent="-228588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</a:defRPr>
      </a:lvl7pPr>
      <a:lvl8pPr marL="3428825" indent="-228588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</a:defRPr>
      </a:lvl8pPr>
      <a:lvl9pPr marL="3886001" indent="-228588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 descr="EN_bovenbal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" y="0"/>
            <a:ext cx="12187767" cy="101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07535" y="1468442"/>
            <a:ext cx="105791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49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535" y="2205041"/>
            <a:ext cx="10579100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4917" name="Rectangle 5" descr="Light upward diagonal"/>
          <p:cNvSpPr>
            <a:spLocks noChangeArrowheads="1"/>
          </p:cNvSpPr>
          <p:nvPr/>
        </p:nvSpPr>
        <p:spPr bwMode="auto">
          <a:xfrm>
            <a:off x="0" y="6218238"/>
            <a:ext cx="12192000" cy="63500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endParaRPr lang="nl-NL">
              <a:solidFill>
                <a:srgbClr val="707070"/>
              </a:solidFill>
            </a:endParaRPr>
          </a:p>
        </p:txBody>
      </p:sp>
      <p:pic>
        <p:nvPicPr>
          <p:cNvPr id="294918" name="Picture 6" descr="RUGR_logoEN_rood_RG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6" y="150814"/>
            <a:ext cx="3191933" cy="65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919" name="Rectangle 7" descr="Light upward diagonal"/>
          <p:cNvSpPr>
            <a:spLocks noChangeArrowheads="1"/>
          </p:cNvSpPr>
          <p:nvPr/>
        </p:nvSpPr>
        <p:spPr bwMode="auto">
          <a:xfrm>
            <a:off x="0" y="1009650"/>
            <a:ext cx="12192000" cy="261938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endParaRPr lang="nl-NL">
              <a:solidFill>
                <a:srgbClr val="707070"/>
              </a:solidFill>
            </a:endParaRPr>
          </a:p>
        </p:txBody>
      </p:sp>
      <p:sp>
        <p:nvSpPr>
          <p:cNvPr id="29492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86284" y="1009650"/>
            <a:ext cx="2540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000">
                <a:latin typeface="Verdana" charset="0"/>
              </a:defRPr>
            </a:lvl1pPr>
          </a:lstStyle>
          <a:p>
            <a:fld id="{D16B9117-22B4-2345-BEDB-82DEA800CB64}" type="datetime5">
              <a:rPr lang="nl-NL">
                <a:solidFill>
                  <a:srgbClr val="707070"/>
                </a:solidFill>
              </a:rPr>
              <a:pPr/>
              <a:t>10-apr-16</a:t>
            </a:fld>
            <a:endParaRPr lang="en-US">
              <a:solidFill>
                <a:srgbClr val="707070"/>
              </a:solidFill>
            </a:endParaRPr>
          </a:p>
        </p:txBody>
      </p:sp>
      <p:sp>
        <p:nvSpPr>
          <p:cNvPr id="29492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28400" y="1009650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000">
                <a:latin typeface="Verdana" charset="0"/>
              </a:defRPr>
            </a:lvl1pPr>
          </a:lstStyle>
          <a:p>
            <a:r>
              <a:rPr lang="en-US">
                <a:solidFill>
                  <a:srgbClr val="707070"/>
                </a:solidFill>
              </a:rPr>
              <a:t> | </a:t>
            </a:r>
            <a:fld id="{E5500A35-6990-9848-BDC4-1CB727F043A5}" type="slidenum">
              <a:rPr lang="en-US">
                <a:solidFill>
                  <a:srgbClr val="707070"/>
                </a:solidFill>
              </a:rPr>
              <a:pPr/>
              <a:t>‹nr.›</a:t>
            </a:fld>
            <a:endParaRPr lang="en-US">
              <a:solidFill>
                <a:srgbClr val="7070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5pPr>
      <a:lvl6pPr marL="457177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6pPr>
      <a:lvl7pPr marL="914353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7pPr>
      <a:lvl8pPr marL="137153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8pPr>
      <a:lvl9pPr marL="1828706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har char="›"/>
        <a:defRPr sz="2500">
          <a:solidFill>
            <a:schemeClr val="bg2"/>
          </a:solidFill>
          <a:latin typeface="+mn-lt"/>
          <a:ea typeface="+mn-ea"/>
          <a:cs typeface="+mn-cs"/>
        </a:defRPr>
      </a:lvl1pPr>
      <a:lvl2pPr marL="742912" indent="-285736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2pPr>
      <a:lvl3pPr marL="1142942" indent="-228588" algn="l" rtl="0" eaLnBrk="1" fontAlgn="base" hangingPunct="1">
        <a:spcBef>
          <a:spcPct val="20000"/>
        </a:spcBef>
        <a:spcAft>
          <a:spcPct val="0"/>
        </a:spcAft>
        <a:buChar char="•"/>
        <a:defRPr sz="2500">
          <a:solidFill>
            <a:schemeClr val="bg2"/>
          </a:solidFill>
          <a:latin typeface="+mn-lt"/>
          <a:ea typeface="+mn-ea"/>
        </a:defRPr>
      </a:lvl3pPr>
      <a:lvl4pPr marL="1600118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4pPr>
      <a:lvl5pPr marL="2057295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5pPr>
      <a:lvl6pPr marL="2514471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6pPr>
      <a:lvl7pPr marL="2971648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7pPr>
      <a:lvl8pPr marL="3428825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8pPr>
      <a:lvl9pPr marL="3886001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EN_bovenbal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" y="0"/>
            <a:ext cx="121877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07535" y="1468442"/>
            <a:ext cx="105791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535" y="2205041"/>
            <a:ext cx="10579100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3" name="Rectangle 5" descr="Light upward diagonal"/>
          <p:cNvSpPr>
            <a:spLocks noChangeArrowheads="1"/>
          </p:cNvSpPr>
          <p:nvPr/>
        </p:nvSpPr>
        <p:spPr bwMode="auto">
          <a:xfrm>
            <a:off x="0" y="6218238"/>
            <a:ext cx="12192000" cy="63500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707070"/>
              </a:solidFill>
              <a:latin typeface="Arial" charset="0"/>
            </a:endParaRPr>
          </a:p>
        </p:txBody>
      </p:sp>
      <p:pic>
        <p:nvPicPr>
          <p:cNvPr id="43014" name="Picture 6" descr="RUGR_logoEN_rood_RGB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6" y="150814"/>
            <a:ext cx="319193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Rectangle 7" descr="Light upward diagonal"/>
          <p:cNvSpPr>
            <a:spLocks noChangeArrowheads="1"/>
          </p:cNvSpPr>
          <p:nvPr/>
        </p:nvSpPr>
        <p:spPr bwMode="auto">
          <a:xfrm>
            <a:off x="0" y="1009650"/>
            <a:ext cx="12192000" cy="261938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707070"/>
              </a:solidFill>
              <a:latin typeface="Arial" charset="0"/>
            </a:endParaRPr>
          </a:p>
        </p:txBody>
      </p:sp>
      <p:sp>
        <p:nvSpPr>
          <p:cNvPr id="29492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86284" y="1009650"/>
            <a:ext cx="2540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000">
                <a:latin typeface="Verdana" charset="0"/>
                <a:cs typeface="+mn-cs"/>
              </a:defRPr>
            </a:lvl1pPr>
          </a:lstStyle>
          <a:p>
            <a:pPr defTabSz="914353" fontAlgn="base">
              <a:spcAft>
                <a:spcPct val="0"/>
              </a:spcAft>
              <a:defRPr/>
            </a:pPr>
            <a:fld id="{D16B9117-22B4-2345-BEDB-82DEA800CB64}" type="datetime5">
              <a:rPr lang="nl-NL" smtClean="0">
                <a:solidFill>
                  <a:srgbClr val="707070"/>
                </a:solidFill>
              </a:rPr>
              <a:pPr defTabSz="914353" fontAlgn="base">
                <a:spcAft>
                  <a:spcPct val="0"/>
                </a:spcAft>
                <a:defRPr/>
              </a:pPr>
              <a:t>10-apr-16</a:t>
            </a:fld>
            <a:endParaRPr lang="en-US">
              <a:solidFill>
                <a:srgbClr val="707070"/>
              </a:solidFill>
            </a:endParaRPr>
          </a:p>
        </p:txBody>
      </p:sp>
      <p:sp>
        <p:nvSpPr>
          <p:cNvPr id="29492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28400" y="1009650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000">
                <a:latin typeface="Verdana" charset="0"/>
                <a:cs typeface="+mn-cs"/>
              </a:defRPr>
            </a:lvl1pPr>
          </a:lstStyle>
          <a:p>
            <a:pPr defTabSz="914353" fontAlgn="base">
              <a:spcAft>
                <a:spcPct val="0"/>
              </a:spcAft>
              <a:defRPr/>
            </a:pPr>
            <a:r>
              <a:rPr lang="en-US">
                <a:solidFill>
                  <a:srgbClr val="707070"/>
                </a:solidFill>
              </a:rPr>
              <a:t> | </a:t>
            </a:r>
            <a:fld id="{6BE7569E-583B-B34D-B87E-A214F587B44C}" type="slidenum">
              <a:rPr lang="en-US" smtClean="0">
                <a:solidFill>
                  <a:srgbClr val="707070"/>
                </a:solidFill>
              </a:rPr>
              <a:pPr defTabSz="914353" fontAlgn="base">
                <a:spcAft>
                  <a:spcPct val="0"/>
                </a:spcAft>
                <a:defRPr/>
              </a:pPr>
              <a:t>‹nr.›</a:t>
            </a:fld>
            <a:endParaRPr lang="en-US">
              <a:solidFill>
                <a:srgbClr val="7070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79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5pPr>
      <a:lvl6pPr marL="457177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6pPr>
      <a:lvl7pPr marL="914353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7pPr>
      <a:lvl8pPr marL="137153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8pPr>
      <a:lvl9pPr marL="1828706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har char="›"/>
        <a:defRPr sz="2500">
          <a:solidFill>
            <a:schemeClr val="bg2"/>
          </a:solidFill>
          <a:latin typeface="+mn-lt"/>
          <a:ea typeface="+mn-ea"/>
          <a:cs typeface="+mn-cs"/>
        </a:defRPr>
      </a:lvl1pPr>
      <a:lvl2pPr marL="742912" indent="-285736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2pPr>
      <a:lvl3pPr marL="1142942" indent="-228588" algn="l" rtl="0" eaLnBrk="1" fontAlgn="base" hangingPunct="1">
        <a:spcBef>
          <a:spcPct val="20000"/>
        </a:spcBef>
        <a:spcAft>
          <a:spcPct val="0"/>
        </a:spcAft>
        <a:buChar char="•"/>
        <a:defRPr sz="2500">
          <a:solidFill>
            <a:schemeClr val="bg2"/>
          </a:solidFill>
          <a:latin typeface="+mn-lt"/>
          <a:ea typeface="+mn-ea"/>
        </a:defRPr>
      </a:lvl3pPr>
      <a:lvl4pPr marL="1600118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4pPr>
      <a:lvl5pPr marL="2057295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5pPr>
      <a:lvl6pPr marL="2514471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6pPr>
      <a:lvl7pPr marL="2971648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7pPr>
      <a:lvl8pPr marL="3428825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8pPr>
      <a:lvl9pPr marL="3886001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6" descr="EN_bovenbal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" y="0"/>
            <a:ext cx="12187767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7535" y="1468442"/>
            <a:ext cx="105791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het opmaakprofiel te bewerken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535" y="2205041"/>
            <a:ext cx="10579100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de opmaakprofielen van de modeltekst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</p:txBody>
      </p:sp>
      <p:sp>
        <p:nvSpPr>
          <p:cNvPr id="1038" name="Rectangle 14" descr="Light upward diagonal"/>
          <p:cNvSpPr>
            <a:spLocks noChangeArrowheads="1"/>
          </p:cNvSpPr>
          <p:nvPr/>
        </p:nvSpPr>
        <p:spPr bwMode="auto">
          <a:xfrm>
            <a:off x="0" y="6218238"/>
            <a:ext cx="12192000" cy="63500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 defTabSz="914353" fontAlgn="base">
              <a:spcBef>
                <a:spcPct val="50000"/>
              </a:spcBef>
              <a:spcAft>
                <a:spcPct val="0"/>
              </a:spcAft>
              <a:defRPr/>
            </a:pPr>
            <a:endParaRPr lang="nl-NL" sz="2500">
              <a:solidFill>
                <a:srgbClr val="707070"/>
              </a:solidFill>
            </a:endParaRPr>
          </a:p>
        </p:txBody>
      </p:sp>
      <p:pic>
        <p:nvPicPr>
          <p:cNvPr id="14342" name="Picture 27" descr="RUGR_logoEN_rood_RG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6" y="150814"/>
            <a:ext cx="3191933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1" name="Rectangle 17" descr="Light upward diagonal"/>
          <p:cNvSpPr>
            <a:spLocks noChangeArrowheads="1"/>
          </p:cNvSpPr>
          <p:nvPr/>
        </p:nvSpPr>
        <p:spPr bwMode="auto">
          <a:xfrm>
            <a:off x="0" y="1009650"/>
            <a:ext cx="12192000" cy="261938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 defTabSz="914353" fontAlgn="base">
              <a:spcBef>
                <a:spcPct val="50000"/>
              </a:spcBef>
              <a:spcAft>
                <a:spcPct val="0"/>
              </a:spcAft>
              <a:defRPr/>
            </a:pPr>
            <a:endParaRPr lang="nl-NL" sz="2500">
              <a:solidFill>
                <a:srgbClr val="707070"/>
              </a:solidFill>
            </a:endParaRP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86284" y="1009650"/>
            <a:ext cx="2540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000">
                <a:solidFill>
                  <a:srgbClr val="707070"/>
                </a:solidFill>
                <a:latin typeface="Verdana" pitchFamily="34" charset="0"/>
              </a:defRPr>
            </a:lvl1pPr>
          </a:lstStyle>
          <a:p>
            <a:fld id="{BEF3060A-B2F6-448F-AA62-1E39647F88E5}" type="datetimeFigureOut">
              <a:rPr lang="nl-NL" smtClean="0"/>
              <a:t>10-4-2016</a:t>
            </a:fld>
            <a:endParaRPr lang="nl-NL"/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28400" y="1009650"/>
            <a:ext cx="8636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000">
                <a:solidFill>
                  <a:srgbClr val="707070"/>
                </a:solidFill>
                <a:latin typeface="Verdana" pitchFamily="34" charset="0"/>
              </a:defRPr>
            </a:lvl1pPr>
          </a:lstStyle>
          <a:p>
            <a:fld id="{295327B1-F94F-42C8-8958-574F0A35C2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8235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  <a:cs typeface="ＭＳ Ｐゴシック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  <a:cs typeface="ＭＳ Ｐゴシック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  <a:cs typeface="ＭＳ Ｐゴシック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  <a:cs typeface="ＭＳ Ｐゴシック"/>
        </a:defRPr>
      </a:lvl5pPr>
      <a:lvl6pPr marL="457177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</a:defRPr>
      </a:lvl6pPr>
      <a:lvl7pPr marL="914353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</a:defRPr>
      </a:lvl7pPr>
      <a:lvl8pPr marL="137153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</a:defRPr>
      </a:lvl8pPr>
      <a:lvl9pPr marL="1828706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har char="›"/>
        <a:defRPr sz="25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12" indent="-285736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2942" indent="-228588" algn="l" rtl="0" eaLnBrk="1" fontAlgn="base" hangingPunct="1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118" indent="-228588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295" indent="-228588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471" indent="-228588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</a:defRPr>
      </a:lvl6pPr>
      <a:lvl7pPr marL="2971648" indent="-228588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</a:defRPr>
      </a:lvl7pPr>
      <a:lvl8pPr marL="3428825" indent="-228588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</a:defRPr>
      </a:lvl8pPr>
      <a:lvl9pPr marL="3886001" indent="-228588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 descr="EN_bovenbal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" y="0"/>
            <a:ext cx="12187767" cy="101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07535" y="1468442"/>
            <a:ext cx="105791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49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535" y="2205041"/>
            <a:ext cx="10579100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4917" name="Rectangle 5" descr="Light upward diagonal"/>
          <p:cNvSpPr>
            <a:spLocks noChangeArrowheads="1"/>
          </p:cNvSpPr>
          <p:nvPr/>
        </p:nvSpPr>
        <p:spPr bwMode="auto">
          <a:xfrm>
            <a:off x="0" y="6218238"/>
            <a:ext cx="12192000" cy="63500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endParaRPr lang="nl-NL">
              <a:solidFill>
                <a:srgbClr val="707070"/>
              </a:solidFill>
            </a:endParaRPr>
          </a:p>
        </p:txBody>
      </p:sp>
      <p:pic>
        <p:nvPicPr>
          <p:cNvPr id="294918" name="Picture 6" descr="RUGR_logoEN_rood_RG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6" y="150814"/>
            <a:ext cx="3191933" cy="65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919" name="Rectangle 7" descr="Light upward diagonal"/>
          <p:cNvSpPr>
            <a:spLocks noChangeArrowheads="1"/>
          </p:cNvSpPr>
          <p:nvPr/>
        </p:nvSpPr>
        <p:spPr bwMode="auto">
          <a:xfrm>
            <a:off x="0" y="1009650"/>
            <a:ext cx="12192000" cy="261938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endParaRPr lang="nl-NL">
              <a:solidFill>
                <a:srgbClr val="707070"/>
              </a:solidFill>
            </a:endParaRPr>
          </a:p>
        </p:txBody>
      </p:sp>
      <p:sp>
        <p:nvSpPr>
          <p:cNvPr id="29492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86284" y="1009650"/>
            <a:ext cx="2540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000">
                <a:latin typeface="Verdana" charset="0"/>
              </a:defRPr>
            </a:lvl1pPr>
          </a:lstStyle>
          <a:p>
            <a:fld id="{D16B9117-22B4-2345-BEDB-82DEA800CB64}" type="datetime5">
              <a:rPr lang="nl-NL">
                <a:solidFill>
                  <a:srgbClr val="707070"/>
                </a:solidFill>
              </a:rPr>
              <a:pPr/>
              <a:t>10-apr-16</a:t>
            </a:fld>
            <a:endParaRPr lang="en-US">
              <a:solidFill>
                <a:srgbClr val="707070"/>
              </a:solidFill>
            </a:endParaRPr>
          </a:p>
        </p:txBody>
      </p:sp>
      <p:sp>
        <p:nvSpPr>
          <p:cNvPr id="29492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28400" y="1009650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000">
                <a:latin typeface="Verdana" charset="0"/>
              </a:defRPr>
            </a:lvl1pPr>
          </a:lstStyle>
          <a:p>
            <a:r>
              <a:rPr lang="en-US">
                <a:solidFill>
                  <a:srgbClr val="707070"/>
                </a:solidFill>
              </a:rPr>
              <a:t> | </a:t>
            </a:r>
            <a:fld id="{E5500A35-6990-9848-BDC4-1CB727F043A5}" type="slidenum">
              <a:rPr lang="en-US">
                <a:solidFill>
                  <a:srgbClr val="707070"/>
                </a:solidFill>
              </a:rPr>
              <a:pPr/>
              <a:t>‹nr.›</a:t>
            </a:fld>
            <a:endParaRPr lang="en-US">
              <a:solidFill>
                <a:srgbClr val="7070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5pPr>
      <a:lvl6pPr marL="457177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6pPr>
      <a:lvl7pPr marL="914353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7pPr>
      <a:lvl8pPr marL="137153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8pPr>
      <a:lvl9pPr marL="1828706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har char="›"/>
        <a:defRPr sz="2500">
          <a:solidFill>
            <a:schemeClr val="bg2"/>
          </a:solidFill>
          <a:latin typeface="+mn-lt"/>
          <a:ea typeface="+mn-ea"/>
          <a:cs typeface="+mn-cs"/>
        </a:defRPr>
      </a:lvl1pPr>
      <a:lvl2pPr marL="742912" indent="-285736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2pPr>
      <a:lvl3pPr marL="1142942" indent="-228588" algn="l" rtl="0" eaLnBrk="1" fontAlgn="base" hangingPunct="1">
        <a:spcBef>
          <a:spcPct val="20000"/>
        </a:spcBef>
        <a:spcAft>
          <a:spcPct val="0"/>
        </a:spcAft>
        <a:buChar char="•"/>
        <a:defRPr sz="2500">
          <a:solidFill>
            <a:schemeClr val="bg2"/>
          </a:solidFill>
          <a:latin typeface="+mn-lt"/>
          <a:ea typeface="+mn-ea"/>
        </a:defRPr>
      </a:lvl3pPr>
      <a:lvl4pPr marL="1600118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4pPr>
      <a:lvl5pPr marL="2057295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5pPr>
      <a:lvl6pPr marL="2514471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6pPr>
      <a:lvl7pPr marL="2971648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7pPr>
      <a:lvl8pPr marL="3428825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8pPr>
      <a:lvl9pPr marL="3886001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EN_bovenbal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" y="0"/>
            <a:ext cx="121877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07535" y="1468442"/>
            <a:ext cx="105791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535" y="2205041"/>
            <a:ext cx="10579100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3" name="Rectangle 5" descr="Light upward diagonal"/>
          <p:cNvSpPr>
            <a:spLocks noChangeArrowheads="1"/>
          </p:cNvSpPr>
          <p:nvPr/>
        </p:nvSpPr>
        <p:spPr bwMode="auto">
          <a:xfrm>
            <a:off x="0" y="6218238"/>
            <a:ext cx="12192000" cy="63500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707070"/>
              </a:solidFill>
              <a:latin typeface="Arial" charset="0"/>
            </a:endParaRPr>
          </a:p>
        </p:txBody>
      </p:sp>
      <p:pic>
        <p:nvPicPr>
          <p:cNvPr id="43014" name="Picture 6" descr="RUGR_logoEN_rood_RGB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6" y="150814"/>
            <a:ext cx="319193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Rectangle 7" descr="Light upward diagonal"/>
          <p:cNvSpPr>
            <a:spLocks noChangeArrowheads="1"/>
          </p:cNvSpPr>
          <p:nvPr/>
        </p:nvSpPr>
        <p:spPr bwMode="auto">
          <a:xfrm>
            <a:off x="0" y="1009650"/>
            <a:ext cx="12192000" cy="261938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707070"/>
              </a:solidFill>
              <a:latin typeface="Arial" charset="0"/>
            </a:endParaRPr>
          </a:p>
        </p:txBody>
      </p:sp>
      <p:sp>
        <p:nvSpPr>
          <p:cNvPr id="29492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86284" y="1009650"/>
            <a:ext cx="2540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000">
                <a:latin typeface="Verdana" charset="0"/>
                <a:cs typeface="+mn-cs"/>
              </a:defRPr>
            </a:lvl1pPr>
          </a:lstStyle>
          <a:p>
            <a:pPr defTabSz="914353" fontAlgn="base">
              <a:spcAft>
                <a:spcPct val="0"/>
              </a:spcAft>
              <a:defRPr/>
            </a:pPr>
            <a:fld id="{D16B9117-22B4-2345-BEDB-82DEA800CB64}" type="datetime5">
              <a:rPr lang="nl-NL" smtClean="0">
                <a:solidFill>
                  <a:srgbClr val="707070"/>
                </a:solidFill>
              </a:rPr>
              <a:pPr defTabSz="914353" fontAlgn="base">
                <a:spcAft>
                  <a:spcPct val="0"/>
                </a:spcAft>
                <a:defRPr/>
              </a:pPr>
              <a:t>10-apr-16</a:t>
            </a:fld>
            <a:endParaRPr lang="en-US">
              <a:solidFill>
                <a:srgbClr val="707070"/>
              </a:solidFill>
            </a:endParaRPr>
          </a:p>
        </p:txBody>
      </p:sp>
      <p:sp>
        <p:nvSpPr>
          <p:cNvPr id="29492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28400" y="1009650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000">
                <a:latin typeface="Verdana" charset="0"/>
                <a:cs typeface="+mn-cs"/>
              </a:defRPr>
            </a:lvl1pPr>
          </a:lstStyle>
          <a:p>
            <a:pPr defTabSz="914353" fontAlgn="base">
              <a:spcAft>
                <a:spcPct val="0"/>
              </a:spcAft>
              <a:defRPr/>
            </a:pPr>
            <a:r>
              <a:rPr lang="en-US">
                <a:solidFill>
                  <a:srgbClr val="707070"/>
                </a:solidFill>
              </a:rPr>
              <a:t> | </a:t>
            </a:r>
            <a:fld id="{6BE7569E-583B-B34D-B87E-A214F587B44C}" type="slidenum">
              <a:rPr lang="en-US" smtClean="0">
                <a:solidFill>
                  <a:srgbClr val="707070"/>
                </a:solidFill>
              </a:rPr>
              <a:pPr defTabSz="914353" fontAlgn="base">
                <a:spcAft>
                  <a:spcPct val="0"/>
                </a:spcAft>
                <a:defRPr/>
              </a:pPr>
              <a:t>‹nr.›</a:t>
            </a:fld>
            <a:endParaRPr lang="en-US">
              <a:solidFill>
                <a:srgbClr val="7070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79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5pPr>
      <a:lvl6pPr marL="457177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6pPr>
      <a:lvl7pPr marL="914353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7pPr>
      <a:lvl8pPr marL="137153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8pPr>
      <a:lvl9pPr marL="1828706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har char="›"/>
        <a:defRPr sz="2500">
          <a:solidFill>
            <a:schemeClr val="bg2"/>
          </a:solidFill>
          <a:latin typeface="+mn-lt"/>
          <a:ea typeface="+mn-ea"/>
          <a:cs typeface="+mn-cs"/>
        </a:defRPr>
      </a:lvl1pPr>
      <a:lvl2pPr marL="742912" indent="-285736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2pPr>
      <a:lvl3pPr marL="1142942" indent="-228588" algn="l" rtl="0" eaLnBrk="1" fontAlgn="base" hangingPunct="1">
        <a:spcBef>
          <a:spcPct val="20000"/>
        </a:spcBef>
        <a:spcAft>
          <a:spcPct val="0"/>
        </a:spcAft>
        <a:buChar char="•"/>
        <a:defRPr sz="2500">
          <a:solidFill>
            <a:schemeClr val="bg2"/>
          </a:solidFill>
          <a:latin typeface="+mn-lt"/>
          <a:ea typeface="+mn-ea"/>
        </a:defRPr>
      </a:lvl3pPr>
      <a:lvl4pPr marL="1600118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4pPr>
      <a:lvl5pPr marL="2057295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5pPr>
      <a:lvl6pPr marL="2514471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6pPr>
      <a:lvl7pPr marL="2971648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7pPr>
      <a:lvl8pPr marL="3428825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8pPr>
      <a:lvl9pPr marL="3886001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6" descr="EN_bovenbal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187767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7535" y="1468442"/>
            <a:ext cx="105791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het opmaakprofiel te bewerken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535" y="2205041"/>
            <a:ext cx="10579100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de opmaakprofielen van de modeltekst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</p:txBody>
      </p:sp>
      <p:sp>
        <p:nvSpPr>
          <p:cNvPr id="1038" name="Rectangle 14" descr="Light upward diagonal"/>
          <p:cNvSpPr>
            <a:spLocks noChangeArrowheads="1"/>
          </p:cNvSpPr>
          <p:nvPr/>
        </p:nvSpPr>
        <p:spPr bwMode="auto">
          <a:xfrm>
            <a:off x="0" y="6218238"/>
            <a:ext cx="12192000" cy="63500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 defTabSz="914353" fontAlgn="base">
              <a:spcBef>
                <a:spcPct val="50000"/>
              </a:spcBef>
              <a:spcAft>
                <a:spcPct val="0"/>
              </a:spcAft>
              <a:defRPr/>
            </a:pPr>
            <a:endParaRPr lang="nl-NL" sz="2500">
              <a:solidFill>
                <a:srgbClr val="707070"/>
              </a:solidFill>
            </a:endParaRPr>
          </a:p>
        </p:txBody>
      </p:sp>
      <p:pic>
        <p:nvPicPr>
          <p:cNvPr id="14342" name="Picture 27" descr="RUGR_logoEN_rood_RG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6" y="150814"/>
            <a:ext cx="3191933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1" name="Rectangle 17" descr="Light upward diagonal"/>
          <p:cNvSpPr>
            <a:spLocks noChangeArrowheads="1"/>
          </p:cNvSpPr>
          <p:nvPr/>
        </p:nvSpPr>
        <p:spPr bwMode="auto">
          <a:xfrm>
            <a:off x="0" y="1009650"/>
            <a:ext cx="12192000" cy="261938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 defTabSz="914353" fontAlgn="base">
              <a:spcBef>
                <a:spcPct val="50000"/>
              </a:spcBef>
              <a:spcAft>
                <a:spcPct val="0"/>
              </a:spcAft>
              <a:defRPr/>
            </a:pPr>
            <a:endParaRPr lang="nl-NL" sz="2500">
              <a:solidFill>
                <a:srgbClr val="707070"/>
              </a:solidFill>
            </a:endParaRP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86284" y="1009650"/>
            <a:ext cx="2540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000">
                <a:solidFill>
                  <a:srgbClr val="707070"/>
                </a:solidFill>
                <a:latin typeface="Verdana" pitchFamily="34" charset="0"/>
              </a:defRPr>
            </a:lvl1pPr>
          </a:lstStyle>
          <a:p>
            <a:fld id="{BEF3060A-B2F6-448F-AA62-1E39647F88E5}" type="datetimeFigureOut">
              <a:rPr lang="nl-NL" smtClean="0"/>
              <a:t>10-4-2016</a:t>
            </a:fld>
            <a:endParaRPr lang="nl-NL"/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28400" y="1009650"/>
            <a:ext cx="8636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000">
                <a:solidFill>
                  <a:srgbClr val="707070"/>
                </a:solidFill>
                <a:latin typeface="Verdana" pitchFamily="34" charset="0"/>
              </a:defRPr>
            </a:lvl1pPr>
          </a:lstStyle>
          <a:p>
            <a:fld id="{295327B1-F94F-42C8-8958-574F0A35C2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8235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  <a:cs typeface="ＭＳ Ｐゴシック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  <a:cs typeface="ＭＳ Ｐゴシック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  <a:cs typeface="ＭＳ Ｐゴシック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  <a:cs typeface="ＭＳ Ｐゴシック"/>
        </a:defRPr>
      </a:lvl5pPr>
      <a:lvl6pPr marL="457177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</a:defRPr>
      </a:lvl6pPr>
      <a:lvl7pPr marL="914353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</a:defRPr>
      </a:lvl7pPr>
      <a:lvl8pPr marL="137153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</a:defRPr>
      </a:lvl8pPr>
      <a:lvl9pPr marL="1828706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har char="›"/>
        <a:defRPr sz="25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12" indent="-285736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2942" indent="-228588" algn="l" rtl="0" eaLnBrk="1" fontAlgn="base" hangingPunct="1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118" indent="-228588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295" indent="-228588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471" indent="-228588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</a:defRPr>
      </a:lvl6pPr>
      <a:lvl7pPr marL="2971648" indent="-228588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</a:defRPr>
      </a:lvl7pPr>
      <a:lvl8pPr marL="3428825" indent="-228588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</a:defRPr>
      </a:lvl8pPr>
      <a:lvl9pPr marL="3886001" indent="-228588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 descr="EN_bovenbal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0"/>
            <a:ext cx="12187767" cy="101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07535" y="1468442"/>
            <a:ext cx="105791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49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535" y="2205041"/>
            <a:ext cx="10579100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4917" name="Rectangle 5" descr="Light upward diagonal"/>
          <p:cNvSpPr>
            <a:spLocks noChangeArrowheads="1"/>
          </p:cNvSpPr>
          <p:nvPr/>
        </p:nvSpPr>
        <p:spPr bwMode="auto">
          <a:xfrm>
            <a:off x="0" y="6218238"/>
            <a:ext cx="12192000" cy="63500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endParaRPr lang="nl-NL">
              <a:solidFill>
                <a:srgbClr val="707070"/>
              </a:solidFill>
            </a:endParaRPr>
          </a:p>
        </p:txBody>
      </p:sp>
      <p:pic>
        <p:nvPicPr>
          <p:cNvPr id="294918" name="Picture 6" descr="RUGR_logoEN_rood_RG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6" y="150814"/>
            <a:ext cx="3191933" cy="65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919" name="Rectangle 7" descr="Light upward diagonal"/>
          <p:cNvSpPr>
            <a:spLocks noChangeArrowheads="1"/>
          </p:cNvSpPr>
          <p:nvPr/>
        </p:nvSpPr>
        <p:spPr bwMode="auto">
          <a:xfrm>
            <a:off x="0" y="1009650"/>
            <a:ext cx="12192000" cy="261938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endParaRPr lang="nl-NL">
              <a:solidFill>
                <a:srgbClr val="707070"/>
              </a:solidFill>
            </a:endParaRPr>
          </a:p>
        </p:txBody>
      </p:sp>
      <p:sp>
        <p:nvSpPr>
          <p:cNvPr id="29492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86284" y="1009650"/>
            <a:ext cx="2540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000">
                <a:latin typeface="Verdana" charset="0"/>
              </a:defRPr>
            </a:lvl1pPr>
          </a:lstStyle>
          <a:p>
            <a:fld id="{D16B9117-22B4-2345-BEDB-82DEA800CB64}" type="datetime5">
              <a:rPr lang="nl-NL">
                <a:solidFill>
                  <a:srgbClr val="707070"/>
                </a:solidFill>
              </a:rPr>
              <a:pPr/>
              <a:t>10-apr-16</a:t>
            </a:fld>
            <a:endParaRPr lang="en-US">
              <a:solidFill>
                <a:srgbClr val="707070"/>
              </a:solidFill>
            </a:endParaRPr>
          </a:p>
        </p:txBody>
      </p:sp>
      <p:sp>
        <p:nvSpPr>
          <p:cNvPr id="29492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28400" y="1009650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000">
                <a:latin typeface="Verdana" charset="0"/>
              </a:defRPr>
            </a:lvl1pPr>
          </a:lstStyle>
          <a:p>
            <a:r>
              <a:rPr lang="en-US">
                <a:solidFill>
                  <a:srgbClr val="707070"/>
                </a:solidFill>
              </a:rPr>
              <a:t> | </a:t>
            </a:r>
            <a:fld id="{E5500A35-6990-9848-BDC4-1CB727F043A5}" type="slidenum">
              <a:rPr lang="en-US">
                <a:solidFill>
                  <a:srgbClr val="707070"/>
                </a:solidFill>
              </a:rPr>
              <a:pPr/>
              <a:t>‹nr.›</a:t>
            </a:fld>
            <a:endParaRPr lang="en-US">
              <a:solidFill>
                <a:srgbClr val="7070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5pPr>
      <a:lvl6pPr marL="457177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6pPr>
      <a:lvl7pPr marL="914353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7pPr>
      <a:lvl8pPr marL="137153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8pPr>
      <a:lvl9pPr marL="1828706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har char="›"/>
        <a:defRPr sz="2500">
          <a:solidFill>
            <a:schemeClr val="bg2"/>
          </a:solidFill>
          <a:latin typeface="+mn-lt"/>
          <a:ea typeface="+mn-ea"/>
          <a:cs typeface="+mn-cs"/>
        </a:defRPr>
      </a:lvl1pPr>
      <a:lvl2pPr marL="742912" indent="-285736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2pPr>
      <a:lvl3pPr marL="1142942" indent="-228588" algn="l" rtl="0" eaLnBrk="1" fontAlgn="base" hangingPunct="1">
        <a:spcBef>
          <a:spcPct val="20000"/>
        </a:spcBef>
        <a:spcAft>
          <a:spcPct val="0"/>
        </a:spcAft>
        <a:buChar char="•"/>
        <a:defRPr sz="2500">
          <a:solidFill>
            <a:schemeClr val="bg2"/>
          </a:solidFill>
          <a:latin typeface="+mn-lt"/>
          <a:ea typeface="+mn-ea"/>
        </a:defRPr>
      </a:lvl3pPr>
      <a:lvl4pPr marL="1600118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4pPr>
      <a:lvl5pPr marL="2057295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5pPr>
      <a:lvl6pPr marL="2514471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6pPr>
      <a:lvl7pPr marL="2971648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7pPr>
      <a:lvl8pPr marL="3428825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8pPr>
      <a:lvl9pPr marL="3886001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EN_bovenbal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" y="0"/>
            <a:ext cx="121877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07535" y="1468442"/>
            <a:ext cx="105791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535" y="2205041"/>
            <a:ext cx="10579100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3" name="Rectangle 5" descr="Light upward diagonal"/>
          <p:cNvSpPr>
            <a:spLocks noChangeArrowheads="1"/>
          </p:cNvSpPr>
          <p:nvPr/>
        </p:nvSpPr>
        <p:spPr bwMode="auto">
          <a:xfrm>
            <a:off x="0" y="6218238"/>
            <a:ext cx="12192000" cy="63500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707070"/>
              </a:solidFill>
              <a:latin typeface="Arial" charset="0"/>
            </a:endParaRPr>
          </a:p>
        </p:txBody>
      </p:sp>
      <p:pic>
        <p:nvPicPr>
          <p:cNvPr id="43014" name="Picture 6" descr="RUGR_logoEN_rood_RGB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6" y="150814"/>
            <a:ext cx="319193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Rectangle 7" descr="Light upward diagonal"/>
          <p:cNvSpPr>
            <a:spLocks noChangeArrowheads="1"/>
          </p:cNvSpPr>
          <p:nvPr/>
        </p:nvSpPr>
        <p:spPr bwMode="auto">
          <a:xfrm>
            <a:off x="0" y="1009650"/>
            <a:ext cx="12192000" cy="261938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707070"/>
              </a:solidFill>
              <a:latin typeface="Arial" charset="0"/>
            </a:endParaRPr>
          </a:p>
        </p:txBody>
      </p:sp>
      <p:sp>
        <p:nvSpPr>
          <p:cNvPr id="29492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86284" y="1009650"/>
            <a:ext cx="2540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000">
                <a:latin typeface="Verdana" charset="0"/>
                <a:cs typeface="+mn-cs"/>
              </a:defRPr>
            </a:lvl1pPr>
          </a:lstStyle>
          <a:p>
            <a:pPr defTabSz="914353" fontAlgn="base">
              <a:spcAft>
                <a:spcPct val="0"/>
              </a:spcAft>
              <a:defRPr/>
            </a:pPr>
            <a:fld id="{D16B9117-22B4-2345-BEDB-82DEA800CB64}" type="datetime5">
              <a:rPr lang="nl-NL" smtClean="0">
                <a:solidFill>
                  <a:srgbClr val="707070"/>
                </a:solidFill>
              </a:rPr>
              <a:pPr defTabSz="914353" fontAlgn="base">
                <a:spcAft>
                  <a:spcPct val="0"/>
                </a:spcAft>
                <a:defRPr/>
              </a:pPr>
              <a:t>10-apr-16</a:t>
            </a:fld>
            <a:endParaRPr lang="en-US">
              <a:solidFill>
                <a:srgbClr val="707070"/>
              </a:solidFill>
            </a:endParaRPr>
          </a:p>
        </p:txBody>
      </p:sp>
      <p:sp>
        <p:nvSpPr>
          <p:cNvPr id="29492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28400" y="1009650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000">
                <a:latin typeface="Verdana" charset="0"/>
                <a:cs typeface="+mn-cs"/>
              </a:defRPr>
            </a:lvl1pPr>
          </a:lstStyle>
          <a:p>
            <a:pPr defTabSz="914353" fontAlgn="base">
              <a:spcAft>
                <a:spcPct val="0"/>
              </a:spcAft>
              <a:defRPr/>
            </a:pPr>
            <a:r>
              <a:rPr lang="en-US">
                <a:solidFill>
                  <a:srgbClr val="707070"/>
                </a:solidFill>
              </a:rPr>
              <a:t> | </a:t>
            </a:r>
            <a:fld id="{6BE7569E-583B-B34D-B87E-A214F587B44C}" type="slidenum">
              <a:rPr lang="en-US" smtClean="0">
                <a:solidFill>
                  <a:srgbClr val="707070"/>
                </a:solidFill>
              </a:rPr>
              <a:pPr defTabSz="914353" fontAlgn="base">
                <a:spcAft>
                  <a:spcPct val="0"/>
                </a:spcAft>
                <a:defRPr/>
              </a:pPr>
              <a:t>‹nr.›</a:t>
            </a:fld>
            <a:endParaRPr lang="en-US">
              <a:solidFill>
                <a:srgbClr val="7070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79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5pPr>
      <a:lvl6pPr marL="457177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6pPr>
      <a:lvl7pPr marL="914353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7pPr>
      <a:lvl8pPr marL="137153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8pPr>
      <a:lvl9pPr marL="1828706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har char="›"/>
        <a:defRPr sz="2500">
          <a:solidFill>
            <a:schemeClr val="bg2"/>
          </a:solidFill>
          <a:latin typeface="+mn-lt"/>
          <a:ea typeface="+mn-ea"/>
          <a:cs typeface="+mn-cs"/>
        </a:defRPr>
      </a:lvl1pPr>
      <a:lvl2pPr marL="742912" indent="-285736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2pPr>
      <a:lvl3pPr marL="1142942" indent="-228588" algn="l" rtl="0" eaLnBrk="1" fontAlgn="base" hangingPunct="1">
        <a:spcBef>
          <a:spcPct val="20000"/>
        </a:spcBef>
        <a:spcAft>
          <a:spcPct val="0"/>
        </a:spcAft>
        <a:buChar char="•"/>
        <a:defRPr sz="2500">
          <a:solidFill>
            <a:schemeClr val="bg2"/>
          </a:solidFill>
          <a:latin typeface="+mn-lt"/>
          <a:ea typeface="+mn-ea"/>
        </a:defRPr>
      </a:lvl3pPr>
      <a:lvl4pPr marL="1600118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4pPr>
      <a:lvl5pPr marL="2057295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5pPr>
      <a:lvl6pPr marL="2514471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6pPr>
      <a:lvl7pPr marL="2971648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7pPr>
      <a:lvl8pPr marL="3428825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8pPr>
      <a:lvl9pPr marL="3886001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6" descr="EN_bovenbal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0"/>
            <a:ext cx="12187767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7535" y="1468442"/>
            <a:ext cx="105791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het opmaakprofiel te bewerken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535" y="2205041"/>
            <a:ext cx="10579100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de opmaakprofielen van de modeltekst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</p:txBody>
      </p:sp>
      <p:sp>
        <p:nvSpPr>
          <p:cNvPr id="1038" name="Rectangle 14" descr="Light upward diagonal"/>
          <p:cNvSpPr>
            <a:spLocks noChangeArrowheads="1"/>
          </p:cNvSpPr>
          <p:nvPr/>
        </p:nvSpPr>
        <p:spPr bwMode="auto">
          <a:xfrm>
            <a:off x="0" y="6218238"/>
            <a:ext cx="12192000" cy="63500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 defTabSz="914353" fontAlgn="base">
              <a:spcBef>
                <a:spcPct val="50000"/>
              </a:spcBef>
              <a:spcAft>
                <a:spcPct val="0"/>
              </a:spcAft>
              <a:defRPr/>
            </a:pPr>
            <a:endParaRPr lang="nl-NL" sz="2500">
              <a:solidFill>
                <a:srgbClr val="707070"/>
              </a:solidFill>
              <a:latin typeface="Georgia" pitchFamily="18" charset="0"/>
              <a:ea typeface="ＭＳ Ｐゴシック"/>
            </a:endParaRPr>
          </a:p>
        </p:txBody>
      </p:sp>
      <p:pic>
        <p:nvPicPr>
          <p:cNvPr id="14342" name="Picture 27" descr="RUGR_logoEN_rood_RG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6" y="150814"/>
            <a:ext cx="3191933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1" name="Rectangle 17" descr="Light upward diagonal"/>
          <p:cNvSpPr>
            <a:spLocks noChangeArrowheads="1"/>
          </p:cNvSpPr>
          <p:nvPr/>
        </p:nvSpPr>
        <p:spPr bwMode="auto">
          <a:xfrm>
            <a:off x="0" y="1009650"/>
            <a:ext cx="12192000" cy="261938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 defTabSz="914353" fontAlgn="base">
              <a:spcBef>
                <a:spcPct val="50000"/>
              </a:spcBef>
              <a:spcAft>
                <a:spcPct val="0"/>
              </a:spcAft>
              <a:defRPr/>
            </a:pPr>
            <a:endParaRPr lang="nl-NL" sz="2500">
              <a:solidFill>
                <a:srgbClr val="707070"/>
              </a:solidFill>
              <a:latin typeface="Georgia" pitchFamily="18" charset="0"/>
              <a:ea typeface="ＭＳ Ｐゴシック"/>
            </a:endParaRP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86284" y="1009650"/>
            <a:ext cx="2540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000">
                <a:solidFill>
                  <a:srgbClr val="707070"/>
                </a:solidFill>
                <a:latin typeface="Verdana" pitchFamily="34" charset="0"/>
              </a:defRPr>
            </a:lvl1pPr>
          </a:lstStyle>
          <a:p>
            <a:pPr defTabSz="914353" fontAlgn="base">
              <a:spcAft>
                <a:spcPct val="0"/>
              </a:spcAft>
              <a:defRPr/>
            </a:pPr>
            <a:fld id="{A3F3DA9A-B6BC-4B95-89DF-C5807E3447B2}" type="datetime1">
              <a:rPr lang="en-US" smtClean="0"/>
              <a:pPr defTabSz="914353" fontAlgn="base">
                <a:spcAft>
                  <a:spcPct val="0"/>
                </a:spcAft>
                <a:defRPr/>
              </a:pPr>
              <a:t>4/10/2016</a:t>
            </a:fld>
            <a:endParaRPr lang="en-US"/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28400" y="1009650"/>
            <a:ext cx="8636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000">
                <a:solidFill>
                  <a:srgbClr val="707070"/>
                </a:solidFill>
                <a:latin typeface="Verdana" pitchFamily="34" charset="0"/>
              </a:defRPr>
            </a:lvl1pPr>
          </a:lstStyle>
          <a:p>
            <a:pPr defTabSz="914353" fontAlgn="base">
              <a:spcAft>
                <a:spcPct val="0"/>
              </a:spcAft>
              <a:defRPr/>
            </a:pPr>
            <a:r>
              <a:rPr lang="en-US"/>
              <a:t> | </a:t>
            </a:r>
            <a:fld id="{C4336C17-E20B-4DD2-A3F6-89ADB0743799}" type="slidenum">
              <a:rPr lang="en-US" smtClean="0"/>
              <a:pPr defTabSz="914353" fontAlgn="base">
                <a:spcAft>
                  <a:spcPct val="0"/>
                </a:spcAft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61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  <a:cs typeface="ＭＳ Ｐゴシック"/>
        </a:defRPr>
      </a:lvl5pPr>
      <a:lvl6pPr marL="457177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</a:defRPr>
      </a:lvl6pPr>
      <a:lvl7pPr marL="914353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</a:defRPr>
      </a:lvl7pPr>
      <a:lvl8pPr marL="137153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</a:defRPr>
      </a:lvl8pPr>
      <a:lvl9pPr marL="1828706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›"/>
        <a:defRPr sz="25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 descr="EN_bovenbal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0"/>
            <a:ext cx="12187767" cy="101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07535" y="1468442"/>
            <a:ext cx="105791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49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535" y="2205041"/>
            <a:ext cx="10579100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4917" name="Rectangle 5" descr="Light upward diagonal"/>
          <p:cNvSpPr>
            <a:spLocks noChangeArrowheads="1"/>
          </p:cNvSpPr>
          <p:nvPr/>
        </p:nvSpPr>
        <p:spPr bwMode="auto">
          <a:xfrm>
            <a:off x="0" y="6218238"/>
            <a:ext cx="12192000" cy="63500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endParaRPr lang="nl-NL" sz="1800"/>
          </a:p>
        </p:txBody>
      </p:sp>
      <p:pic>
        <p:nvPicPr>
          <p:cNvPr id="294918" name="Picture 6" descr="RUGR_logoEN_rood_RG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6" y="150814"/>
            <a:ext cx="3191933" cy="65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919" name="Rectangle 7" descr="Light upward diagonal"/>
          <p:cNvSpPr>
            <a:spLocks noChangeArrowheads="1"/>
          </p:cNvSpPr>
          <p:nvPr/>
        </p:nvSpPr>
        <p:spPr bwMode="auto">
          <a:xfrm>
            <a:off x="0" y="1009650"/>
            <a:ext cx="12192000" cy="261938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endParaRPr lang="nl-NL" sz="1800"/>
          </a:p>
        </p:txBody>
      </p:sp>
      <p:sp>
        <p:nvSpPr>
          <p:cNvPr id="29492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86284" y="1009650"/>
            <a:ext cx="2540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000">
                <a:latin typeface="Verdana" charset="0"/>
              </a:defRPr>
            </a:lvl1pPr>
          </a:lstStyle>
          <a:p>
            <a:fld id="{D16B9117-22B4-2345-BEDB-82DEA800CB64}" type="datetime5">
              <a:rPr lang="nl-NL"/>
              <a:pPr/>
              <a:t>10-apr-16</a:t>
            </a:fld>
            <a:endParaRPr lang="en-US"/>
          </a:p>
        </p:txBody>
      </p:sp>
      <p:sp>
        <p:nvSpPr>
          <p:cNvPr id="29492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28400" y="1009650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000">
                <a:latin typeface="Verdana" charset="0"/>
              </a:defRPr>
            </a:lvl1pPr>
          </a:lstStyle>
          <a:p>
            <a:r>
              <a:rPr lang="en-US"/>
              <a:t> | </a:t>
            </a:r>
            <a:fld id="{E5500A35-6990-9848-BDC4-1CB727F043A5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46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5pPr>
      <a:lvl6pPr marL="457177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6pPr>
      <a:lvl7pPr marL="914353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7pPr>
      <a:lvl8pPr marL="137153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8pPr>
      <a:lvl9pPr marL="1828706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har char="›"/>
        <a:defRPr sz="2500">
          <a:solidFill>
            <a:schemeClr val="bg2"/>
          </a:solidFill>
          <a:latin typeface="+mn-lt"/>
          <a:ea typeface="+mn-ea"/>
          <a:cs typeface="+mn-cs"/>
        </a:defRPr>
      </a:lvl1pPr>
      <a:lvl2pPr marL="742912" indent="-285736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2pPr>
      <a:lvl3pPr marL="1142942" indent="-228588" algn="l" rtl="0" eaLnBrk="1" fontAlgn="base" hangingPunct="1">
        <a:spcBef>
          <a:spcPct val="20000"/>
        </a:spcBef>
        <a:spcAft>
          <a:spcPct val="0"/>
        </a:spcAft>
        <a:buChar char="•"/>
        <a:defRPr sz="2500">
          <a:solidFill>
            <a:schemeClr val="bg2"/>
          </a:solidFill>
          <a:latin typeface="+mn-lt"/>
          <a:ea typeface="+mn-ea"/>
        </a:defRPr>
      </a:lvl3pPr>
      <a:lvl4pPr marL="1600118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4pPr>
      <a:lvl5pPr marL="2057295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5pPr>
      <a:lvl6pPr marL="2514471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6pPr>
      <a:lvl7pPr marL="2971648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7pPr>
      <a:lvl8pPr marL="3428825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8pPr>
      <a:lvl9pPr marL="3886001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EN_bovenbal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0"/>
            <a:ext cx="121877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07535" y="1468442"/>
            <a:ext cx="105791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535" y="2205041"/>
            <a:ext cx="10579100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3" name="Rectangle 5" descr="Light upward diagonal"/>
          <p:cNvSpPr>
            <a:spLocks noChangeArrowheads="1"/>
          </p:cNvSpPr>
          <p:nvPr/>
        </p:nvSpPr>
        <p:spPr bwMode="auto">
          <a:xfrm>
            <a:off x="0" y="6218238"/>
            <a:ext cx="12192000" cy="63500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nl-NL" sz="1800">
              <a:solidFill>
                <a:srgbClr val="70707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pic>
        <p:nvPicPr>
          <p:cNvPr id="43014" name="Picture 6" descr="RUGR_logoEN_rood_RGB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6" y="150814"/>
            <a:ext cx="319193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Rectangle 7" descr="Light upward diagonal"/>
          <p:cNvSpPr>
            <a:spLocks noChangeArrowheads="1"/>
          </p:cNvSpPr>
          <p:nvPr/>
        </p:nvSpPr>
        <p:spPr bwMode="auto">
          <a:xfrm>
            <a:off x="0" y="1009650"/>
            <a:ext cx="12192000" cy="261938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nl-NL" sz="1800">
              <a:solidFill>
                <a:srgbClr val="70707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29492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86284" y="1009650"/>
            <a:ext cx="2540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000">
                <a:latin typeface="Verdana" charset="0"/>
                <a:cs typeface="+mn-cs"/>
              </a:defRPr>
            </a:lvl1pPr>
          </a:lstStyle>
          <a:p>
            <a:pPr defTabSz="914353" fontAlgn="base">
              <a:spcAft>
                <a:spcPct val="0"/>
              </a:spcAft>
              <a:defRPr/>
            </a:pPr>
            <a:fld id="{D16B9117-22B4-2345-BEDB-82DEA800CB64}" type="datetime5">
              <a:rPr lang="nl-NL" smtClean="0">
                <a:solidFill>
                  <a:srgbClr val="707070"/>
                </a:solidFill>
              </a:rPr>
              <a:pPr defTabSz="914353" fontAlgn="base">
                <a:spcAft>
                  <a:spcPct val="0"/>
                </a:spcAft>
                <a:defRPr/>
              </a:pPr>
              <a:t>10-apr-16</a:t>
            </a:fld>
            <a:endParaRPr lang="en-US">
              <a:solidFill>
                <a:srgbClr val="707070"/>
              </a:solidFill>
            </a:endParaRPr>
          </a:p>
        </p:txBody>
      </p:sp>
      <p:sp>
        <p:nvSpPr>
          <p:cNvPr id="29492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28400" y="1009650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000">
                <a:latin typeface="Verdana" charset="0"/>
                <a:cs typeface="+mn-cs"/>
              </a:defRPr>
            </a:lvl1pPr>
          </a:lstStyle>
          <a:p>
            <a:pPr defTabSz="914353" fontAlgn="base">
              <a:spcAft>
                <a:spcPct val="0"/>
              </a:spcAft>
              <a:defRPr/>
            </a:pPr>
            <a:r>
              <a:rPr lang="en-US">
                <a:solidFill>
                  <a:srgbClr val="707070"/>
                </a:solidFill>
              </a:rPr>
              <a:t> | </a:t>
            </a:r>
            <a:fld id="{6BE7569E-583B-B34D-B87E-A214F587B44C}" type="slidenum">
              <a:rPr lang="en-US" smtClean="0">
                <a:solidFill>
                  <a:srgbClr val="707070"/>
                </a:solidFill>
              </a:rPr>
              <a:pPr defTabSz="914353" fontAlgn="base">
                <a:spcAft>
                  <a:spcPct val="0"/>
                </a:spcAft>
                <a:defRPr/>
              </a:pPr>
              <a:t>‹nr.›</a:t>
            </a:fld>
            <a:endParaRPr lang="en-US">
              <a:solidFill>
                <a:srgbClr val="7070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860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ftr="0"/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5pPr>
      <a:lvl6pPr marL="457177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6pPr>
      <a:lvl7pPr marL="914353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7pPr>
      <a:lvl8pPr marL="137153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8pPr>
      <a:lvl9pPr marL="1828706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9pPr>
    </p:titleStyle>
    <p:bodyStyle>
      <a:lvl1pPr marL="342882" indent="-342882" algn="l" rtl="0" fontAlgn="base">
        <a:spcBef>
          <a:spcPct val="20000"/>
        </a:spcBef>
        <a:spcAft>
          <a:spcPct val="0"/>
        </a:spcAft>
        <a:buChar char="›"/>
        <a:defRPr sz="2500">
          <a:solidFill>
            <a:schemeClr val="bg2"/>
          </a:solidFill>
          <a:latin typeface="+mn-lt"/>
          <a:ea typeface="+mn-ea"/>
          <a:cs typeface="+mn-cs"/>
        </a:defRPr>
      </a:lvl1pPr>
      <a:lvl2pPr marL="742912" indent="-285736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2pPr>
      <a:lvl3pPr marL="1142942" indent="-228588" algn="l" rtl="0" fontAlgn="base">
        <a:spcBef>
          <a:spcPct val="20000"/>
        </a:spcBef>
        <a:spcAft>
          <a:spcPct val="0"/>
        </a:spcAft>
        <a:buChar char="•"/>
        <a:defRPr sz="2500">
          <a:solidFill>
            <a:schemeClr val="bg2"/>
          </a:solidFill>
          <a:latin typeface="+mn-lt"/>
          <a:ea typeface="+mn-ea"/>
        </a:defRPr>
      </a:lvl3pPr>
      <a:lvl4pPr marL="1600118" indent="-228588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4pPr>
      <a:lvl5pPr marL="2057295" indent="-228588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5pPr>
      <a:lvl6pPr marL="2514471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6pPr>
      <a:lvl7pPr marL="2971648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7pPr>
      <a:lvl8pPr marL="3428825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8pPr>
      <a:lvl9pPr marL="3886001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EN_bovenbal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" y="0"/>
            <a:ext cx="121877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07535" y="1468442"/>
            <a:ext cx="105791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535" y="2205041"/>
            <a:ext cx="10579100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3" name="Rectangle 5" descr="Light upward diagonal"/>
          <p:cNvSpPr>
            <a:spLocks noChangeArrowheads="1"/>
          </p:cNvSpPr>
          <p:nvPr/>
        </p:nvSpPr>
        <p:spPr bwMode="auto">
          <a:xfrm>
            <a:off x="0" y="6218238"/>
            <a:ext cx="12192000" cy="63500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nl-NL" sz="1800">
              <a:solidFill>
                <a:srgbClr val="707070"/>
              </a:solidFill>
              <a:latin typeface="Arial" charset="0"/>
            </a:endParaRPr>
          </a:p>
        </p:txBody>
      </p:sp>
      <p:pic>
        <p:nvPicPr>
          <p:cNvPr id="43014" name="Picture 6" descr="RUGR_logoEN_rood_RGB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536" y="150813"/>
            <a:ext cx="319193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Rectangle 7" descr="Light upward diagonal"/>
          <p:cNvSpPr>
            <a:spLocks noChangeArrowheads="1"/>
          </p:cNvSpPr>
          <p:nvPr/>
        </p:nvSpPr>
        <p:spPr bwMode="auto">
          <a:xfrm>
            <a:off x="0" y="1009650"/>
            <a:ext cx="12192000" cy="261938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nl-NL" sz="1800">
              <a:solidFill>
                <a:srgbClr val="707070"/>
              </a:solidFill>
              <a:latin typeface="Arial" charset="0"/>
            </a:endParaRPr>
          </a:p>
        </p:txBody>
      </p:sp>
      <p:sp>
        <p:nvSpPr>
          <p:cNvPr id="29492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86284" y="1009650"/>
            <a:ext cx="2540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000">
                <a:latin typeface="Verdana" charset="0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D16B9117-22B4-2345-BEDB-82DEA800CB64}" type="datetime5">
              <a:rPr lang="nl-NL" smtClean="0">
                <a:solidFill>
                  <a:srgbClr val="707070"/>
                </a:solidFill>
              </a:rPr>
              <a:pPr fontAlgn="base">
                <a:spcAft>
                  <a:spcPct val="0"/>
                </a:spcAft>
                <a:defRPr/>
              </a:pPr>
              <a:t>10-apr-16</a:t>
            </a:fld>
            <a:endParaRPr lang="en-US">
              <a:solidFill>
                <a:srgbClr val="707070"/>
              </a:solidFill>
            </a:endParaRPr>
          </a:p>
        </p:txBody>
      </p:sp>
      <p:sp>
        <p:nvSpPr>
          <p:cNvPr id="29492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28400" y="1009650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000">
                <a:latin typeface="Verdana" charset="0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>
                <a:solidFill>
                  <a:srgbClr val="707070"/>
                </a:solidFill>
              </a:rPr>
              <a:t> | </a:t>
            </a:r>
            <a:fld id="{6BE7569E-583B-B34D-B87E-A214F587B44C}" type="slidenum">
              <a:rPr lang="en-US" smtClean="0">
                <a:solidFill>
                  <a:srgbClr val="707070"/>
                </a:solidFill>
              </a:rPr>
              <a:pPr fontAlgn="base">
                <a:spcAft>
                  <a:spcPct val="0"/>
                </a:spcAft>
                <a:defRPr/>
              </a:pPr>
              <a:t>‹nr.›</a:t>
            </a:fld>
            <a:endParaRPr lang="en-US">
              <a:solidFill>
                <a:srgbClr val="7070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50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1" r:id="rId2"/>
  </p:sldLayoutIdLst>
  <p:hf hdr="0" ftr="0"/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›"/>
        <a:defRPr sz="25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500">
          <a:solidFill>
            <a:schemeClr val="bg2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EN_bovenbalk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0"/>
            <a:ext cx="121877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07535" y="1468442"/>
            <a:ext cx="105791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535" y="2205041"/>
            <a:ext cx="10579100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3" name="Rectangle 5" descr="Light upward diagonal"/>
          <p:cNvSpPr>
            <a:spLocks noChangeArrowheads="1"/>
          </p:cNvSpPr>
          <p:nvPr/>
        </p:nvSpPr>
        <p:spPr bwMode="auto">
          <a:xfrm>
            <a:off x="0" y="6218238"/>
            <a:ext cx="12192000" cy="63500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nl-NL" sz="1800">
              <a:solidFill>
                <a:srgbClr val="707070"/>
              </a:solidFill>
              <a:latin typeface="Arial" charset="0"/>
            </a:endParaRPr>
          </a:p>
        </p:txBody>
      </p:sp>
      <p:pic>
        <p:nvPicPr>
          <p:cNvPr id="43014" name="Picture 6" descr="RUGR_logoEN_rood_RGB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6" y="150814"/>
            <a:ext cx="319193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Rectangle 7" descr="Light upward diagonal"/>
          <p:cNvSpPr>
            <a:spLocks noChangeArrowheads="1"/>
          </p:cNvSpPr>
          <p:nvPr/>
        </p:nvSpPr>
        <p:spPr bwMode="auto">
          <a:xfrm>
            <a:off x="0" y="1009650"/>
            <a:ext cx="12192000" cy="261938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nl-NL" sz="1800">
              <a:solidFill>
                <a:srgbClr val="707070"/>
              </a:solidFill>
              <a:latin typeface="Arial" charset="0"/>
            </a:endParaRPr>
          </a:p>
        </p:txBody>
      </p:sp>
      <p:sp>
        <p:nvSpPr>
          <p:cNvPr id="29492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86284" y="1009650"/>
            <a:ext cx="2540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000">
                <a:latin typeface="Verdana" charset="0"/>
                <a:cs typeface="+mn-cs"/>
              </a:defRPr>
            </a:lvl1pPr>
          </a:lstStyle>
          <a:p>
            <a:pPr defTabSz="914353" fontAlgn="base">
              <a:spcAft>
                <a:spcPct val="0"/>
              </a:spcAft>
              <a:defRPr/>
            </a:pPr>
            <a:fld id="{D16B9117-22B4-2345-BEDB-82DEA800CB64}" type="datetime5">
              <a:rPr lang="nl-NL" smtClean="0">
                <a:solidFill>
                  <a:srgbClr val="707070"/>
                </a:solidFill>
              </a:rPr>
              <a:pPr defTabSz="914353" fontAlgn="base">
                <a:spcAft>
                  <a:spcPct val="0"/>
                </a:spcAft>
                <a:defRPr/>
              </a:pPr>
              <a:t>10-apr-16</a:t>
            </a:fld>
            <a:endParaRPr lang="en-US">
              <a:solidFill>
                <a:srgbClr val="707070"/>
              </a:solidFill>
            </a:endParaRPr>
          </a:p>
        </p:txBody>
      </p:sp>
      <p:sp>
        <p:nvSpPr>
          <p:cNvPr id="29492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28400" y="1009650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000">
                <a:latin typeface="Verdana" charset="0"/>
                <a:cs typeface="+mn-cs"/>
              </a:defRPr>
            </a:lvl1pPr>
          </a:lstStyle>
          <a:p>
            <a:pPr defTabSz="914353" fontAlgn="base">
              <a:spcAft>
                <a:spcPct val="0"/>
              </a:spcAft>
              <a:defRPr/>
            </a:pPr>
            <a:r>
              <a:rPr lang="en-US">
                <a:solidFill>
                  <a:srgbClr val="707070"/>
                </a:solidFill>
              </a:rPr>
              <a:t> | </a:t>
            </a:r>
            <a:fld id="{6BE7569E-583B-B34D-B87E-A214F587B44C}" type="slidenum">
              <a:rPr lang="en-US" smtClean="0">
                <a:solidFill>
                  <a:srgbClr val="707070"/>
                </a:solidFill>
              </a:rPr>
              <a:pPr defTabSz="914353" fontAlgn="base">
                <a:spcAft>
                  <a:spcPct val="0"/>
                </a:spcAft>
                <a:defRPr/>
              </a:pPr>
              <a:t>‹nr.›</a:t>
            </a:fld>
            <a:endParaRPr lang="en-US">
              <a:solidFill>
                <a:srgbClr val="7070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507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ftr="0"/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5pPr>
      <a:lvl6pPr marL="457177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6pPr>
      <a:lvl7pPr marL="914353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7pPr>
      <a:lvl8pPr marL="137153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8pPr>
      <a:lvl9pPr marL="1828706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Georgia" charset="0"/>
          <a:ea typeface="ＭＳ Ｐゴシック" charset="0"/>
          <a:cs typeface="ＭＳ Ｐゴシック" charset="0"/>
        </a:defRPr>
      </a:lvl9pPr>
    </p:titleStyle>
    <p:bodyStyle>
      <a:lvl1pPr marL="342882" indent="-342882" algn="l" rtl="0" fontAlgn="base">
        <a:spcBef>
          <a:spcPct val="20000"/>
        </a:spcBef>
        <a:spcAft>
          <a:spcPct val="0"/>
        </a:spcAft>
        <a:buChar char="›"/>
        <a:defRPr sz="2500">
          <a:solidFill>
            <a:schemeClr val="bg2"/>
          </a:solidFill>
          <a:latin typeface="+mn-lt"/>
          <a:ea typeface="+mn-ea"/>
          <a:cs typeface="+mn-cs"/>
        </a:defRPr>
      </a:lvl1pPr>
      <a:lvl2pPr marL="742912" indent="-285736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2pPr>
      <a:lvl3pPr marL="1142942" indent="-228588" algn="l" rtl="0" fontAlgn="base">
        <a:spcBef>
          <a:spcPct val="20000"/>
        </a:spcBef>
        <a:spcAft>
          <a:spcPct val="0"/>
        </a:spcAft>
        <a:buChar char="•"/>
        <a:defRPr sz="2500">
          <a:solidFill>
            <a:schemeClr val="bg2"/>
          </a:solidFill>
          <a:latin typeface="+mn-lt"/>
          <a:ea typeface="+mn-ea"/>
        </a:defRPr>
      </a:lvl3pPr>
      <a:lvl4pPr marL="1600118" indent="-228588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4pPr>
      <a:lvl5pPr marL="2057295" indent="-228588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5pPr>
      <a:lvl6pPr marL="2514471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6pPr>
      <a:lvl7pPr marL="2971648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7pPr>
      <a:lvl8pPr marL="3428825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8pPr>
      <a:lvl9pPr marL="3886001" indent="-22858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het opmaakprofiel te bewerken</a:t>
            </a:r>
          </a:p>
        </p:txBody>
      </p:sp>
      <p:sp>
        <p:nvSpPr>
          <p:cNvPr id="1606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de opmaakprofielen van de modeltekst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</p:txBody>
      </p:sp>
      <p:sp>
        <p:nvSpPr>
          <p:cNvPr id="1606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B21E8480-D919-7943-B7A6-1DB349BB41EF}" type="datetime5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10-Apr-16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06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  <a:cs typeface="+mn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06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A0E2A1EB-9C1F-F54E-B151-2443F2E0450B}" type="slidenum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73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het opmaakprofiel te bewerken</a:t>
            </a:r>
          </a:p>
        </p:txBody>
      </p:sp>
      <p:sp>
        <p:nvSpPr>
          <p:cNvPr id="1606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de opmaakprofielen van de modeltekst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</p:txBody>
      </p:sp>
      <p:sp>
        <p:nvSpPr>
          <p:cNvPr id="1606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  <a:cs typeface="+mn-cs"/>
              </a:defRPr>
            </a:lvl1pPr>
          </a:lstStyle>
          <a:p>
            <a:pPr defTabSz="914353" fontAlgn="base">
              <a:spcAft>
                <a:spcPct val="0"/>
              </a:spcAft>
              <a:defRPr/>
            </a:pPr>
            <a:fld id="{B21E8480-D919-7943-B7A6-1DB349BB41EF}" type="datetime5">
              <a:rPr lang="en-US" smtClean="0">
                <a:solidFill>
                  <a:srgbClr val="000000"/>
                </a:solidFill>
              </a:rPr>
              <a:pPr defTabSz="914353" fontAlgn="base">
                <a:spcAft>
                  <a:spcPct val="0"/>
                </a:spcAft>
                <a:defRPr/>
              </a:pPr>
              <a:t>10-Apr-16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06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  <a:cs typeface="+mn-cs"/>
              </a:defRPr>
            </a:lvl1pPr>
          </a:lstStyle>
          <a:p>
            <a:pPr algn="ctr" defTabSz="914353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06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  <a:cs typeface="+mn-cs"/>
              </a:defRPr>
            </a:lvl1pPr>
          </a:lstStyle>
          <a:p>
            <a:pPr defTabSz="914353" fontAlgn="base">
              <a:spcAft>
                <a:spcPct val="0"/>
              </a:spcAft>
              <a:defRPr/>
            </a:pPr>
            <a:fld id="{A0E2A1EB-9C1F-F54E-B151-2443F2E0450B}" type="slidenum">
              <a:rPr lang="en-US" smtClean="0">
                <a:solidFill>
                  <a:srgbClr val="000000"/>
                </a:solidFill>
              </a:rPr>
              <a:pPr defTabSz="914353" fontAlgn="base">
                <a:spcAft>
                  <a:spcPct val="0"/>
                </a:spcAft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52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17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35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53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70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882" indent="-342882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12" indent="-285736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942" indent="-228588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118" indent="-228588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29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471" indent="-2285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648" indent="-2285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825" indent="-2285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001" indent="-2285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het opmaakprofiel te bewerken</a:t>
            </a:r>
          </a:p>
        </p:txBody>
      </p:sp>
      <p:sp>
        <p:nvSpPr>
          <p:cNvPr id="1606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de opmaakprofielen van de modeltekst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</p:txBody>
      </p:sp>
      <p:sp>
        <p:nvSpPr>
          <p:cNvPr id="1606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fld id="{B21E8480-D919-7943-B7A6-1DB349BB41EF}" type="datetime5">
              <a:rPr lang="en-US"/>
              <a:pPr/>
              <a:t>10-Apr-16</a:t>
            </a:fld>
            <a:endParaRPr lang="en-US"/>
          </a:p>
        </p:txBody>
      </p:sp>
      <p:sp>
        <p:nvSpPr>
          <p:cNvPr id="1606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606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fld id="{DB30806C-7739-1043-BBB2-1375E23700B3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0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17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35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53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70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942" indent="-228588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118" indent="-228588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295" indent="-2285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471" indent="-2285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648" indent="-2285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825" indent="-2285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001" indent="-2285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5" Type="http://schemas.openxmlformats.org/officeDocument/2006/relationships/image" Target="../media/image35.jpe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5" Type="http://schemas.openxmlformats.org/officeDocument/2006/relationships/image" Target="../media/image35.jpe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5.jpeg"/><Relationship Id="rId4" Type="http://schemas.openxmlformats.org/officeDocument/2006/relationships/hyperlink" Target="https://www.google.nl/url?sa=i&amp;rct=j&amp;q=&amp;esrc=s&amp;source=images&amp;cd=&amp;cad=rja&amp;uact=8&amp;ved=0ahUKEwittdWFgsPLAhVCVxQKHYrzD50QjRwIBw&amp;url=https://agropreneurnaija.wordpress.com/&amp;bvm=bv.116636494,d.ZWU&amp;psig=AFQjCNFdJqkv6bQmDxb2M581neRYZDxWQQ&amp;ust=1458142436851074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2279657" y="3801005"/>
            <a:ext cx="8388351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74616" indent="-174616" defTabSz="914353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500" kern="0" dirty="0" err="1">
                <a:solidFill>
                  <a:srgbClr val="000000"/>
                </a:solidFill>
                <a:latin typeface="Georgia" pitchFamily="18" charset="0"/>
                <a:ea typeface="ＭＳ Ｐゴシック"/>
                <a:cs typeface="ＭＳ Ｐゴシック"/>
              </a:rPr>
              <a:t>Prof.dr</a:t>
            </a:r>
            <a:r>
              <a:rPr lang="en-US" sz="2500" kern="0" dirty="0">
                <a:solidFill>
                  <a:srgbClr val="000000"/>
                </a:solidFill>
                <a:latin typeface="Georgia" pitchFamily="18" charset="0"/>
                <a:ea typeface="ＭＳ Ｐゴシック"/>
                <a:cs typeface="ＭＳ Ｐゴシック"/>
              </a:rPr>
              <a:t>. </a:t>
            </a:r>
            <a:r>
              <a:rPr lang="en-US" sz="2500" kern="0" dirty="0" err="1">
                <a:solidFill>
                  <a:srgbClr val="000000"/>
                </a:solidFill>
                <a:latin typeface="Georgia" pitchFamily="18" charset="0"/>
                <a:ea typeface="ＭＳ Ｐゴシック"/>
                <a:cs typeface="ＭＳ Ｐゴシック"/>
              </a:rPr>
              <a:t>Henk</a:t>
            </a:r>
            <a:r>
              <a:rPr lang="en-US" sz="2500" kern="0" dirty="0">
                <a:solidFill>
                  <a:srgbClr val="000000"/>
                </a:solidFill>
                <a:latin typeface="Georgia" pitchFamily="18" charset="0"/>
                <a:ea typeface="ＭＳ Ｐゴシック"/>
                <a:cs typeface="ＭＳ Ｐゴシック"/>
              </a:rPr>
              <a:t> G. Sol</a:t>
            </a:r>
          </a:p>
          <a:p>
            <a:pPr marL="174616" indent="-174616" defTabSz="914353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kern="0" dirty="0">
                <a:solidFill>
                  <a:srgbClr val="000000"/>
                </a:solidFill>
                <a:latin typeface="Georgia" pitchFamily="18" charset="0"/>
                <a:ea typeface="ＭＳ Ｐゴシック"/>
                <a:cs typeface="ＭＳ Ｐゴシック"/>
              </a:rPr>
              <a:t>Professor of Business and ICT and Founding Dean</a:t>
            </a:r>
          </a:p>
          <a:p>
            <a:pPr marL="174616" indent="-174616" defTabSz="914353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kern="0" dirty="0">
                <a:solidFill>
                  <a:srgbClr val="000000"/>
                </a:solidFill>
                <a:latin typeface="Georgia" pitchFamily="18" charset="0"/>
                <a:ea typeface="ＭＳ Ｐゴシック"/>
                <a:cs typeface="ＭＳ Ｐゴシック"/>
              </a:rPr>
              <a:t>Faculty of Economics and Business</a:t>
            </a:r>
            <a:br>
              <a:rPr lang="en-US" sz="2000" kern="0" dirty="0">
                <a:solidFill>
                  <a:srgbClr val="000000"/>
                </a:solidFill>
                <a:latin typeface="Georgia" pitchFamily="18" charset="0"/>
                <a:ea typeface="ＭＳ Ｐゴシック"/>
                <a:cs typeface="ＭＳ Ｐゴシック"/>
              </a:rPr>
            </a:br>
            <a:endParaRPr lang="en-US" sz="2000" kern="0" dirty="0">
              <a:solidFill>
                <a:srgbClr val="000000"/>
              </a:solidFill>
              <a:latin typeface="Georgia" pitchFamily="18" charset="0"/>
              <a:ea typeface="ＭＳ Ｐゴシック"/>
              <a:cs typeface="ＭＳ Ｐゴシック"/>
            </a:endParaRPr>
          </a:p>
          <a:p>
            <a:pPr marL="174616" indent="-174616" defTabSz="914353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kern="0" dirty="0">
                <a:solidFill>
                  <a:srgbClr val="000000"/>
                </a:solidFill>
                <a:latin typeface="Georgia" pitchFamily="18" charset="0"/>
                <a:ea typeface="ＭＳ Ｐゴシック"/>
                <a:cs typeface="ＭＳ Ｐゴシック"/>
              </a:rPr>
              <a:t>Professor of Systems Engineering and Founding Dean</a:t>
            </a:r>
          </a:p>
          <a:p>
            <a:pPr marL="174616" indent="-174616" defTabSz="914353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kern="0" dirty="0">
                <a:solidFill>
                  <a:srgbClr val="000000"/>
                </a:solidFill>
                <a:latin typeface="Georgia" pitchFamily="18" charset="0"/>
                <a:ea typeface="ＭＳ Ｐゴシック"/>
                <a:cs typeface="ＭＳ Ｐゴシック"/>
              </a:rPr>
              <a:t>Faculty of TPM</a:t>
            </a:r>
          </a:p>
          <a:p>
            <a:pPr marL="174616" indent="-174616" defTabSz="914353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kern="0" dirty="0">
                <a:solidFill>
                  <a:srgbClr val="000000"/>
                </a:solidFill>
                <a:latin typeface="Georgia" pitchFamily="18" charset="0"/>
                <a:ea typeface="ＭＳ Ｐゴシック"/>
                <a:cs typeface="ＭＳ Ｐゴシック"/>
              </a:rPr>
              <a:t>Delft University of Technology</a:t>
            </a:r>
          </a:p>
          <a:p>
            <a:pPr marL="174616" indent="-174616" defTabSz="914353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›"/>
            </a:pPr>
            <a:endParaRPr lang="en-US" sz="2000" kern="0" dirty="0">
              <a:solidFill>
                <a:srgbClr val="707070"/>
              </a:solidFill>
              <a:latin typeface="Georgia" pitchFamily="18" charset="0"/>
              <a:ea typeface="ＭＳ Ｐゴシック"/>
              <a:cs typeface="ＭＳ Ｐゴシック"/>
            </a:endParaRPr>
          </a:p>
        </p:txBody>
      </p:sp>
      <p:sp>
        <p:nvSpPr>
          <p:cNvPr id="3994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2279649" y="1589903"/>
            <a:ext cx="7435851" cy="1743848"/>
          </a:xfrm>
        </p:spPr>
        <p:txBody>
          <a:bodyPr/>
          <a:lstStyle/>
          <a:p>
            <a:pPr eaLnBrk="1" hangingPunct="1"/>
            <a:r>
              <a:rPr lang="en-GB" sz="2400" dirty="0"/>
              <a:t>ENNOVATIONS for DELIVERING SHARED VALUE:</a:t>
            </a:r>
            <a:br>
              <a:rPr lang="en-GB" sz="2400" dirty="0"/>
            </a:b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EXAMPLES of PROVIDING COLLAGEN by DES</a:t>
            </a:r>
            <a:br>
              <a:rPr lang="en-GB" sz="2400" dirty="0"/>
            </a:br>
            <a:br>
              <a:rPr lang="en-GB" sz="2400" dirty="0"/>
            </a:br>
            <a:endParaRPr lang="en-GB" sz="2400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113713" y="1009650"/>
            <a:ext cx="1905000" cy="261938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0020303" y="1009650"/>
            <a:ext cx="647700" cy="261938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sz="1800" kern="0" dirty="0">
                <a:solidFill>
                  <a:sysClr val="windowText" lastClr="000000"/>
                </a:solidFill>
              </a:rPr>
              <a:t> | </a:t>
            </a:r>
          </a:p>
        </p:txBody>
      </p:sp>
    </p:spTree>
    <p:extLst>
      <p:ext uri="{BB962C8B-B14F-4D97-AF65-F5344CB8AC3E}">
        <p14:creationId xmlns:p14="http://schemas.microsoft.com/office/powerpoint/2010/main" val="2771449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ChangeArrowheads="1"/>
          </p:cNvSpPr>
          <p:nvPr/>
        </p:nvSpPr>
        <p:spPr bwMode="auto">
          <a:xfrm>
            <a:off x="2063752" y="188913"/>
            <a:ext cx="7934325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91435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200" dirty="0">
                <a:solidFill>
                  <a:srgbClr val="000000"/>
                </a:solidFill>
                <a:latin typeface="Georgia" charset="0"/>
              </a:rPr>
              <a:t>Mainport Development</a:t>
            </a:r>
            <a:endParaRPr lang="en-US" sz="3200" dirty="0">
              <a:solidFill>
                <a:srgbClr val="000000"/>
              </a:solidFill>
              <a:latin typeface="Georgia" charset="0"/>
            </a:endParaRPr>
          </a:p>
        </p:txBody>
      </p:sp>
      <p:pic>
        <p:nvPicPr>
          <p:cNvPr id="9" name="Picture 39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40" y="777875"/>
            <a:ext cx="5292725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Text Box 386"/>
          <p:cNvSpPr txBox="1">
            <a:spLocks noChangeArrowheads="1"/>
          </p:cNvSpPr>
          <p:nvPr/>
        </p:nvSpPr>
        <p:spPr bwMode="auto">
          <a:xfrm>
            <a:off x="1703389" y="692150"/>
            <a:ext cx="3455987" cy="156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pPr algn="ctr" defTabSz="91435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Georgia"/>
                <a:cs typeface="Georgia"/>
              </a:rPr>
              <a:t>A studio of services and guidelines to enhance spatial planning in the Port of Rotterdam</a:t>
            </a:r>
          </a:p>
        </p:txBody>
      </p:sp>
      <p:grpSp>
        <p:nvGrpSpPr>
          <p:cNvPr id="37892" name="Group 388"/>
          <p:cNvGrpSpPr>
            <a:grpSpLocks/>
          </p:cNvGrpSpPr>
          <p:nvPr/>
        </p:nvGrpSpPr>
        <p:grpSpPr bwMode="auto">
          <a:xfrm>
            <a:off x="5303847" y="3813188"/>
            <a:ext cx="5184775" cy="2784475"/>
            <a:chOff x="2290" y="2432"/>
            <a:chExt cx="3266" cy="1754"/>
          </a:xfrm>
        </p:grpSpPr>
        <p:sp>
          <p:nvSpPr>
            <p:cNvPr id="12" name="Rectangle 387"/>
            <p:cNvSpPr>
              <a:spLocks noChangeArrowheads="1"/>
            </p:cNvSpPr>
            <p:nvPr/>
          </p:nvSpPr>
          <p:spPr bwMode="auto">
            <a:xfrm>
              <a:off x="2290" y="2432"/>
              <a:ext cx="3266" cy="17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35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>
                <a:solidFill>
                  <a:srgbClr val="000000"/>
                </a:solidFill>
              </a:endParaRPr>
            </a:p>
          </p:txBody>
        </p:sp>
        <p:pic>
          <p:nvPicPr>
            <p:cNvPr id="13" name="Picture 38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0" y="2478"/>
              <a:ext cx="3221" cy="1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38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24" y="2708283"/>
            <a:ext cx="1800225" cy="1800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8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80" y="5300663"/>
            <a:ext cx="1700213" cy="15049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8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8" y="3933826"/>
            <a:ext cx="3097213" cy="2247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8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2380734"/>
            <a:ext cx="1873251" cy="191118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8235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ChangeArrowheads="1"/>
          </p:cNvSpPr>
          <p:nvPr/>
        </p:nvSpPr>
        <p:spPr bwMode="auto">
          <a:xfrm>
            <a:off x="2063752" y="188913"/>
            <a:ext cx="7934325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91435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200" dirty="0">
                <a:solidFill>
                  <a:srgbClr val="000000"/>
                </a:solidFill>
                <a:latin typeface="Georgia" charset="0"/>
              </a:rPr>
              <a:t>Mainport Development</a:t>
            </a:r>
            <a:endParaRPr lang="en-US" sz="3200" dirty="0">
              <a:solidFill>
                <a:srgbClr val="000000"/>
              </a:solidFill>
              <a:latin typeface="Georgia" charset="0"/>
            </a:endParaRPr>
          </a:p>
        </p:txBody>
      </p:sp>
      <p:pic>
        <p:nvPicPr>
          <p:cNvPr id="9" name="Picture 39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40" y="777875"/>
            <a:ext cx="5292725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Text Box 386"/>
          <p:cNvSpPr txBox="1">
            <a:spLocks noChangeArrowheads="1"/>
          </p:cNvSpPr>
          <p:nvPr/>
        </p:nvSpPr>
        <p:spPr bwMode="auto">
          <a:xfrm>
            <a:off x="1703389" y="692161"/>
            <a:ext cx="3455987" cy="4339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pPr defTabSz="91435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Georgia"/>
                <a:cs typeface="Georgia"/>
              </a:rPr>
              <a:t>Framing: development</a:t>
            </a:r>
          </a:p>
          <a:p>
            <a:pPr defTabSz="91435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Georgia"/>
                <a:cs typeface="Georgia"/>
              </a:rPr>
              <a:t>   with multiple actors,</a:t>
            </a:r>
          </a:p>
          <a:p>
            <a:pPr defTabSz="91435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Georgia"/>
                <a:cs typeface="Georgia"/>
              </a:rPr>
              <a:t>   heterogeneous data</a:t>
            </a:r>
          </a:p>
          <a:p>
            <a:pPr defTabSz="91435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Georgia"/>
                <a:cs typeface="Georgia"/>
              </a:rPr>
              <a:t>Collaboration:</a:t>
            </a:r>
          </a:p>
          <a:p>
            <a:pPr defTabSz="91435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Georgia"/>
                <a:cs typeface="Georgia"/>
              </a:rPr>
              <a:t>   stakeholder analysis</a:t>
            </a:r>
          </a:p>
          <a:p>
            <a:pPr defTabSz="91435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Georgia"/>
                <a:cs typeface="Georgia"/>
              </a:rPr>
              <a:t>   dealing - wheeling</a:t>
            </a:r>
          </a:p>
          <a:p>
            <a:pPr defTabSz="91435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Georgia"/>
                <a:cs typeface="Georgia"/>
              </a:rPr>
              <a:t>Rehearsing: suites for</a:t>
            </a:r>
          </a:p>
          <a:p>
            <a:pPr defTabSz="91435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Georgia"/>
                <a:cs typeface="Georgia"/>
              </a:rPr>
              <a:t>   simulation,  gaming</a:t>
            </a:r>
          </a:p>
        </p:txBody>
      </p:sp>
      <p:grpSp>
        <p:nvGrpSpPr>
          <p:cNvPr id="37892" name="Group 388"/>
          <p:cNvGrpSpPr>
            <a:grpSpLocks/>
          </p:cNvGrpSpPr>
          <p:nvPr/>
        </p:nvGrpSpPr>
        <p:grpSpPr bwMode="auto">
          <a:xfrm>
            <a:off x="5303847" y="3813188"/>
            <a:ext cx="5184775" cy="2784475"/>
            <a:chOff x="2290" y="2432"/>
            <a:chExt cx="3266" cy="1754"/>
          </a:xfrm>
        </p:grpSpPr>
        <p:sp>
          <p:nvSpPr>
            <p:cNvPr id="12" name="Rectangle 387"/>
            <p:cNvSpPr>
              <a:spLocks noChangeArrowheads="1"/>
            </p:cNvSpPr>
            <p:nvPr/>
          </p:nvSpPr>
          <p:spPr bwMode="auto">
            <a:xfrm>
              <a:off x="2290" y="2432"/>
              <a:ext cx="3266" cy="17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35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>
                <a:solidFill>
                  <a:srgbClr val="000000"/>
                </a:solidFill>
              </a:endParaRPr>
            </a:p>
          </p:txBody>
        </p:sp>
        <p:pic>
          <p:nvPicPr>
            <p:cNvPr id="13" name="Picture 38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0" y="2478"/>
              <a:ext cx="3221" cy="1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38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76" y="5036265"/>
            <a:ext cx="2924432" cy="146296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479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ChangeArrowheads="1"/>
          </p:cNvSpPr>
          <p:nvPr/>
        </p:nvSpPr>
        <p:spPr bwMode="auto">
          <a:xfrm>
            <a:off x="2063752" y="188913"/>
            <a:ext cx="7934325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91435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200" dirty="0">
                <a:solidFill>
                  <a:srgbClr val="000000"/>
                </a:solidFill>
                <a:latin typeface="Georgia" charset="0"/>
              </a:rPr>
              <a:t>Schiphol Planning </a:t>
            </a:r>
            <a:endParaRPr lang="en-US" sz="3200" dirty="0">
              <a:solidFill>
                <a:srgbClr val="000000"/>
              </a:solidFill>
              <a:latin typeface="Georgia" charset="0"/>
            </a:endParaRPr>
          </a:p>
        </p:txBody>
      </p:sp>
      <p:sp>
        <p:nvSpPr>
          <p:cNvPr id="10" name="Text Box 386"/>
          <p:cNvSpPr txBox="1">
            <a:spLocks noChangeArrowheads="1"/>
          </p:cNvSpPr>
          <p:nvPr/>
        </p:nvSpPr>
        <p:spPr bwMode="auto">
          <a:xfrm>
            <a:off x="1622861" y="693721"/>
            <a:ext cx="3847071" cy="12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 defTabSz="91435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Georgia"/>
                <a:cs typeface="Georgia"/>
              </a:rPr>
              <a:t>A studio of services and     guidelines to enhance   development of Schiphol</a:t>
            </a:r>
          </a:p>
        </p:txBody>
      </p:sp>
      <p:grpSp>
        <p:nvGrpSpPr>
          <p:cNvPr id="37892" name="Group 388"/>
          <p:cNvGrpSpPr>
            <a:grpSpLocks/>
          </p:cNvGrpSpPr>
          <p:nvPr/>
        </p:nvGrpSpPr>
        <p:grpSpPr bwMode="auto">
          <a:xfrm>
            <a:off x="5905203" y="4183939"/>
            <a:ext cx="4836940" cy="2478731"/>
            <a:chOff x="2290" y="2432"/>
            <a:chExt cx="3266" cy="1754"/>
          </a:xfrm>
        </p:grpSpPr>
        <p:sp>
          <p:nvSpPr>
            <p:cNvPr id="12" name="Rectangle 387"/>
            <p:cNvSpPr>
              <a:spLocks noChangeArrowheads="1"/>
            </p:cNvSpPr>
            <p:nvPr/>
          </p:nvSpPr>
          <p:spPr bwMode="auto">
            <a:xfrm>
              <a:off x="2290" y="2432"/>
              <a:ext cx="3266" cy="17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35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>
                <a:solidFill>
                  <a:srgbClr val="000000"/>
                </a:solidFill>
              </a:endParaRPr>
            </a:p>
          </p:txBody>
        </p:sp>
        <p:pic>
          <p:nvPicPr>
            <p:cNvPr id="13" name="Picture 38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0" y="2478"/>
              <a:ext cx="3221" cy="1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15" name="Picture 38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216" y="5353050"/>
            <a:ext cx="1700213" cy="15049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8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381" y="2108898"/>
            <a:ext cx="1873251" cy="1878229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328" y="868787"/>
            <a:ext cx="5634681" cy="294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61" y="2982797"/>
            <a:ext cx="5267191" cy="367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02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ChangeArrowheads="1"/>
          </p:cNvSpPr>
          <p:nvPr/>
        </p:nvSpPr>
        <p:spPr bwMode="auto">
          <a:xfrm>
            <a:off x="2063752" y="188913"/>
            <a:ext cx="7934325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91435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200" dirty="0">
                <a:solidFill>
                  <a:srgbClr val="000000"/>
                </a:solidFill>
                <a:latin typeface="Georgia" charset="0"/>
              </a:rPr>
              <a:t>Schiphol Planning </a:t>
            </a:r>
            <a:endParaRPr lang="en-US" sz="3200" dirty="0">
              <a:solidFill>
                <a:srgbClr val="000000"/>
              </a:solidFill>
              <a:latin typeface="Georgia" charset="0"/>
            </a:endParaRPr>
          </a:p>
        </p:txBody>
      </p:sp>
      <p:sp>
        <p:nvSpPr>
          <p:cNvPr id="10" name="Text Box 386"/>
          <p:cNvSpPr txBox="1">
            <a:spLocks noChangeArrowheads="1"/>
          </p:cNvSpPr>
          <p:nvPr/>
        </p:nvSpPr>
        <p:spPr bwMode="auto">
          <a:xfrm>
            <a:off x="1738185" y="693721"/>
            <a:ext cx="3731739" cy="7109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 defTabSz="91435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Georgia"/>
                <a:cs typeface="Georgia"/>
              </a:rPr>
              <a:t>Framing: </a:t>
            </a:r>
          </a:p>
          <a:p>
            <a:pPr defTabSz="91435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Georgia"/>
                <a:cs typeface="Georgia"/>
              </a:rPr>
              <a:t>   balanced growth</a:t>
            </a:r>
          </a:p>
          <a:p>
            <a:pPr defTabSz="91435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Georgia"/>
                <a:cs typeface="Georgia"/>
              </a:rPr>
              <a:t>Collaboration:</a:t>
            </a:r>
          </a:p>
          <a:p>
            <a:pPr defTabSz="91435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Georgia"/>
                <a:cs typeface="Georgia"/>
              </a:rPr>
              <a:t>   (inter)national and </a:t>
            </a:r>
          </a:p>
          <a:p>
            <a:pPr defTabSz="91435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Georgia"/>
                <a:cs typeface="Georgia"/>
              </a:rPr>
              <a:t>   local </a:t>
            </a:r>
            <a:r>
              <a:rPr lang="en-US" sz="2400" dirty="0" err="1">
                <a:solidFill>
                  <a:srgbClr val="000000"/>
                </a:solidFill>
                <a:latin typeface="Georgia"/>
                <a:cs typeface="Georgia"/>
              </a:rPr>
              <a:t>govts</a:t>
            </a:r>
            <a:r>
              <a:rPr lang="en-US" sz="2400" dirty="0">
                <a:solidFill>
                  <a:srgbClr val="000000"/>
                </a:solidFill>
                <a:latin typeface="Georgia"/>
                <a:cs typeface="Georgia"/>
              </a:rPr>
              <a:t>,   airlines,</a:t>
            </a:r>
          </a:p>
          <a:p>
            <a:pPr defTabSz="91435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Georgia"/>
                <a:cs typeface="Georgia"/>
              </a:rPr>
              <a:t>   customs, police</a:t>
            </a:r>
          </a:p>
          <a:p>
            <a:pPr defTabSz="91435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Georgia"/>
                <a:cs typeface="Georgia"/>
              </a:rPr>
              <a:t>Rehearsing: suites for</a:t>
            </a:r>
          </a:p>
          <a:p>
            <a:pPr defTabSz="91435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Georgia"/>
                <a:cs typeface="Georgia"/>
              </a:rPr>
              <a:t>   risk management,</a:t>
            </a:r>
          </a:p>
          <a:p>
            <a:pPr defTabSz="91435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Georgia"/>
                <a:cs typeface="Georgia"/>
              </a:rPr>
              <a:t>   terminal layout,</a:t>
            </a:r>
          </a:p>
          <a:p>
            <a:pPr defTabSz="91435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Georgia"/>
                <a:cs typeface="Georgia"/>
              </a:rPr>
              <a:t>   security,</a:t>
            </a:r>
          </a:p>
          <a:p>
            <a:pPr defTabSz="91435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Georgia"/>
                <a:cs typeface="Georgia"/>
              </a:rPr>
              <a:t>   luggage handling</a:t>
            </a:r>
          </a:p>
          <a:p>
            <a:pPr defTabSz="914353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Georgia"/>
              <a:cs typeface="Georgia"/>
            </a:endParaRPr>
          </a:p>
          <a:p>
            <a:pPr defTabSz="914353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Georgia"/>
              <a:cs typeface="Georgia"/>
            </a:endParaRPr>
          </a:p>
        </p:txBody>
      </p:sp>
      <p:grpSp>
        <p:nvGrpSpPr>
          <p:cNvPr id="37892" name="Group 388"/>
          <p:cNvGrpSpPr>
            <a:grpSpLocks/>
          </p:cNvGrpSpPr>
          <p:nvPr/>
        </p:nvGrpSpPr>
        <p:grpSpPr bwMode="auto">
          <a:xfrm>
            <a:off x="5905203" y="4183939"/>
            <a:ext cx="4836940" cy="2478731"/>
            <a:chOff x="2290" y="2432"/>
            <a:chExt cx="3266" cy="1754"/>
          </a:xfrm>
        </p:grpSpPr>
        <p:sp>
          <p:nvSpPr>
            <p:cNvPr id="12" name="Rectangle 387"/>
            <p:cNvSpPr>
              <a:spLocks noChangeArrowheads="1"/>
            </p:cNvSpPr>
            <p:nvPr/>
          </p:nvSpPr>
          <p:spPr bwMode="auto">
            <a:xfrm>
              <a:off x="2290" y="2432"/>
              <a:ext cx="3266" cy="17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35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>
                <a:solidFill>
                  <a:srgbClr val="000000"/>
                </a:solidFill>
              </a:endParaRPr>
            </a:p>
          </p:txBody>
        </p:sp>
        <p:pic>
          <p:nvPicPr>
            <p:cNvPr id="13" name="Picture 38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0" y="2478"/>
              <a:ext cx="3221" cy="1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15" name="Picture 38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812" y="5082745"/>
            <a:ext cx="1700213" cy="128922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328" y="753546"/>
            <a:ext cx="5634681" cy="3059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413" y="2235213"/>
            <a:ext cx="5267191" cy="438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9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9" y="-12700"/>
            <a:ext cx="10620375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2424117" y="981075"/>
            <a:ext cx="4751387" cy="2808288"/>
          </a:xfrm>
        </p:spPr>
        <p:txBody>
          <a:bodyPr/>
          <a:lstStyle/>
          <a:p>
            <a:pPr eaLnBrk="1" hangingPunct="1"/>
            <a:r>
              <a:rPr lang="en-US" dirty="0">
                <a:latin typeface="Georgia" panose="02040502050405020303" pitchFamily="18" charset="0"/>
              </a:rPr>
              <a:t>Gate </a:t>
            </a:r>
            <a:br>
              <a:rPr lang="en-US" dirty="0">
                <a:latin typeface="Georgia" panose="02040502050405020303" pitchFamily="18" charset="0"/>
              </a:rPr>
            </a:br>
            <a:r>
              <a:rPr lang="en-US" dirty="0">
                <a:latin typeface="Georgia" panose="02040502050405020303" pitchFamily="18" charset="0"/>
              </a:rPr>
              <a:t>simulation </a:t>
            </a:r>
            <a:br>
              <a:rPr lang="en-US" dirty="0">
                <a:latin typeface="Georgia" panose="02040502050405020303" pitchFamily="18" charset="0"/>
              </a:rPr>
            </a:br>
            <a:r>
              <a:rPr lang="en-US" dirty="0">
                <a:latin typeface="Georgia" panose="02040502050405020303" pitchFamily="18" charset="0"/>
              </a:rPr>
              <a:t>model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225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keapakfiguur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 bwMode="auto">
          <a:xfrm>
            <a:off x="1524004" y="5"/>
            <a:ext cx="9153525" cy="720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1" y="765175"/>
            <a:ext cx="3394075" cy="3240088"/>
          </a:xfrm>
        </p:spPr>
        <p:txBody>
          <a:bodyPr/>
          <a:lstStyle/>
          <a:p>
            <a:pPr eaLnBrk="1" hangingPunct="1"/>
            <a:r>
              <a:rPr lang="en-US" dirty="0">
                <a:latin typeface="Georgia" panose="02040502050405020303" pitchFamily="18" charset="0"/>
              </a:rPr>
              <a:t>Schiphol noise </a:t>
            </a:r>
            <a:br>
              <a:rPr lang="en-US" dirty="0">
                <a:latin typeface="Georgia" panose="02040502050405020303" pitchFamily="18" charset="0"/>
              </a:rPr>
            </a:br>
            <a:r>
              <a:rPr lang="en-US" dirty="0">
                <a:latin typeface="Georgia" panose="02040502050405020303" pitchFamily="18" charset="0"/>
              </a:rPr>
              <a:t>contours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264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080080" y="1209877"/>
            <a:ext cx="7934325" cy="657225"/>
          </a:xfrm>
        </p:spPr>
        <p:txBody>
          <a:bodyPr/>
          <a:lstStyle/>
          <a:p>
            <a:pPr algn="ctr">
              <a:defRPr/>
            </a:pPr>
            <a:r>
              <a:rPr lang="nl-NL" dirty="0" err="1">
                <a:latin typeface="Georgia" charset="0"/>
              </a:rPr>
              <a:t>Enhancing</a:t>
            </a:r>
            <a:r>
              <a:rPr lang="nl-NL" dirty="0">
                <a:latin typeface="Georgia" charset="0"/>
              </a:rPr>
              <a:t> Startup </a:t>
            </a:r>
            <a:r>
              <a:rPr lang="nl-NL" dirty="0" err="1">
                <a:latin typeface="Georgia" charset="0"/>
              </a:rPr>
              <a:t>Miners</a:t>
            </a:r>
            <a:endParaRPr lang="en-GB" sz="4000" dirty="0">
              <a:latin typeface="Calibri" charset="0"/>
            </a:endParaRPr>
          </a:p>
        </p:txBody>
      </p:sp>
      <p:graphicFrame>
        <p:nvGraphicFramePr>
          <p:cNvPr id="2081" name="Group 3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70408721"/>
              </p:ext>
            </p:extLst>
          </p:nvPr>
        </p:nvGraphicFramePr>
        <p:xfrm>
          <a:off x="2063752" y="1708122"/>
          <a:ext cx="7934326" cy="1040186"/>
        </p:xfrm>
        <a:graphic>
          <a:graphicData uri="http://schemas.openxmlformats.org/drawingml/2006/table">
            <a:tbl>
              <a:tblPr/>
              <a:tblGrid>
                <a:gridCol w="2209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5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00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eorgia" panose="02040502050405020303" pitchFamily="18" charset="0"/>
                        </a:rPr>
                        <a:t>Problem</a:t>
                      </a:r>
                    </a:p>
                  </a:txBody>
                  <a:tcPr marL="90768" marR="90768"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eorgia" panose="02040502050405020303" pitchFamily="18" charset="0"/>
                        </a:rPr>
                        <a:t>SME Start-up Failures in Mining</a:t>
                      </a:r>
                    </a:p>
                  </a:txBody>
                  <a:tcPr marL="90768" marR="90768"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0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eorgia" panose="02040502050405020303" pitchFamily="18" charset="0"/>
                        </a:rPr>
                        <a:t>Ennovation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0768" marR="90768"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eorgia" panose="02040502050405020303" pitchFamily="18" charset="0"/>
                        </a:rPr>
                        <a:t>Regional Platform</a:t>
                      </a:r>
                    </a:p>
                  </a:txBody>
                  <a:tcPr marL="90768" marR="90768"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565" name="Rectangle 24"/>
          <p:cNvSpPr>
            <a:spLocks noChangeArrowheads="1"/>
          </p:cNvSpPr>
          <p:nvPr/>
        </p:nvSpPr>
        <p:spPr bwMode="auto">
          <a:xfrm>
            <a:off x="6457957" y="2837855"/>
            <a:ext cx="5192487" cy="406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marL="342882" indent="-342882" defTabSz="914353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ko-KR" sz="2000" kern="0" dirty="0">
                <a:solidFill>
                  <a:srgbClr val="000000"/>
                </a:solidFill>
                <a:latin typeface="Georgia" panose="02040502050405020303" pitchFamily="18" charset="0"/>
                <a:ea typeface="굴림" charset="0"/>
                <a:cs typeface="굴림" charset="0"/>
              </a:rPr>
              <a:t>Facilitate proactive development of mining SME start-up services in rural areas service centers</a:t>
            </a:r>
          </a:p>
          <a:p>
            <a:pPr marL="342882" indent="-342882" defTabSz="914353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ko-KR" sz="2000" kern="0" dirty="0">
                <a:solidFill>
                  <a:srgbClr val="000000"/>
                </a:solidFill>
                <a:latin typeface="Georgia" panose="02040502050405020303" pitchFamily="18" charset="0"/>
                <a:ea typeface="굴림" charset="0"/>
                <a:cs typeface="굴림" charset="0"/>
              </a:rPr>
              <a:t>Guidelines for mining SME start-ups</a:t>
            </a:r>
          </a:p>
          <a:p>
            <a:pPr marL="342882" indent="-342882" defTabSz="914353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ko-KR" sz="2000" kern="0" dirty="0">
                <a:solidFill>
                  <a:srgbClr val="000000"/>
                </a:solidFill>
                <a:latin typeface="Georgia" panose="02040502050405020303" pitchFamily="18" charset="0"/>
                <a:ea typeface="굴림" charset="0"/>
                <a:cs typeface="굴림" charset="0"/>
              </a:rPr>
              <a:t>ICT enabled service delivery to rural mining entrepreneurs</a:t>
            </a:r>
            <a:endParaRPr lang="en-GB" altLang="ko-KR" sz="2000" kern="0" dirty="0">
              <a:solidFill>
                <a:srgbClr val="000000"/>
              </a:solidFill>
              <a:latin typeface="Georgia" panose="02040502050405020303" pitchFamily="18" charset="0"/>
              <a:ea typeface="굴림" charset="0"/>
              <a:cs typeface="굴림" charset="0"/>
            </a:endParaRPr>
          </a:p>
          <a:p>
            <a:pPr marL="342882" indent="-342882" defTabSz="914353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GB" altLang="ko-KR" sz="2000" kern="0" dirty="0">
                <a:solidFill>
                  <a:srgbClr val="000000"/>
                </a:solidFill>
                <a:latin typeface="Georgia" panose="02040502050405020303" pitchFamily="18" charset="0"/>
                <a:ea typeface="굴림" charset="0"/>
                <a:cs typeface="굴림" charset="0"/>
              </a:rPr>
              <a:t>Responsive request for services, tracking, and feedback.</a:t>
            </a:r>
          </a:p>
          <a:p>
            <a:pPr marL="342882" indent="-342882" defTabSz="914353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ko-KR" sz="2000" kern="0" dirty="0">
                <a:solidFill>
                  <a:srgbClr val="000000"/>
                </a:solidFill>
                <a:latin typeface="Georgia" panose="02040502050405020303" pitchFamily="18" charset="0"/>
                <a:ea typeface="굴림" charset="0"/>
                <a:cs typeface="굴림" charset="0"/>
              </a:rPr>
              <a:t>Elimination of middlemen as well as reduce the time to access services</a:t>
            </a:r>
          </a:p>
        </p:txBody>
      </p:sp>
      <p:pic>
        <p:nvPicPr>
          <p:cNvPr id="23566" name="Picture 3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373" y="5513648"/>
            <a:ext cx="1441451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67" name="Group 68"/>
          <p:cNvGrpSpPr>
            <a:grpSpLocks/>
          </p:cNvGrpSpPr>
          <p:nvPr/>
        </p:nvGrpSpPr>
        <p:grpSpPr bwMode="auto">
          <a:xfrm>
            <a:off x="439835" y="2869870"/>
            <a:ext cx="4308236" cy="3874542"/>
            <a:chOff x="0" y="1253"/>
            <a:chExt cx="3424" cy="2767"/>
          </a:xfrm>
        </p:grpSpPr>
        <p:pic>
          <p:nvPicPr>
            <p:cNvPr id="23568" name="Picture 69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253"/>
              <a:ext cx="805" cy="1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9" name="Picture 70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87"/>
              <a:ext cx="567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570" name="Group 71"/>
            <p:cNvGrpSpPr>
              <a:grpSpLocks/>
            </p:cNvGrpSpPr>
            <p:nvPr/>
          </p:nvGrpSpPr>
          <p:grpSpPr bwMode="auto">
            <a:xfrm>
              <a:off x="385" y="3195"/>
              <a:ext cx="1771" cy="689"/>
              <a:chOff x="666" y="2613"/>
              <a:chExt cx="2441" cy="1044"/>
            </a:xfrm>
          </p:grpSpPr>
          <p:pic>
            <p:nvPicPr>
              <p:cNvPr id="23589" name="Picture 72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1" y="2613"/>
                <a:ext cx="1716" cy="1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90" name="Picture 73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6" y="2613"/>
                <a:ext cx="1043" cy="10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571" name="Picture 74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" y="1297"/>
              <a:ext cx="995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72" name="AutoShape 75"/>
            <p:cNvSpPr>
              <a:spLocks noChangeArrowheads="1"/>
            </p:cNvSpPr>
            <p:nvPr/>
          </p:nvSpPr>
          <p:spPr bwMode="auto">
            <a:xfrm rot="738111">
              <a:off x="92" y="1825"/>
              <a:ext cx="184" cy="725"/>
            </a:xfrm>
            <a:prstGeom prst="curvedRightArrow">
              <a:avLst>
                <a:gd name="adj1" fmla="val 54214"/>
                <a:gd name="adj2" fmla="val 133019"/>
                <a:gd name="adj3" fmla="val 3333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14353"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3573" name="AutoShape 76"/>
            <p:cNvSpPr>
              <a:spLocks noChangeArrowheads="1"/>
            </p:cNvSpPr>
            <p:nvPr/>
          </p:nvSpPr>
          <p:spPr bwMode="auto">
            <a:xfrm rot="-8122447">
              <a:off x="2381" y="3294"/>
              <a:ext cx="220" cy="726"/>
            </a:xfrm>
            <a:prstGeom prst="curvedRightArrow">
              <a:avLst>
                <a:gd name="adj1" fmla="val 46658"/>
                <a:gd name="adj2" fmla="val 112658"/>
                <a:gd name="adj3" fmla="val 8521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14353"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23574" name="Group 77"/>
            <p:cNvGrpSpPr>
              <a:grpSpLocks/>
            </p:cNvGrpSpPr>
            <p:nvPr/>
          </p:nvGrpSpPr>
          <p:grpSpPr bwMode="auto">
            <a:xfrm>
              <a:off x="930" y="2205"/>
              <a:ext cx="1106" cy="820"/>
              <a:chOff x="1156" y="2160"/>
              <a:chExt cx="1361" cy="975"/>
            </a:xfrm>
          </p:grpSpPr>
          <p:pic>
            <p:nvPicPr>
              <p:cNvPr id="23587" name="Picture 78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6" y="2160"/>
                <a:ext cx="1361" cy="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88" name="Picture 79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0" y="2379"/>
                <a:ext cx="408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575" name="AutoShape 80"/>
            <p:cNvSpPr>
              <a:spLocks noChangeArrowheads="1"/>
            </p:cNvSpPr>
            <p:nvPr/>
          </p:nvSpPr>
          <p:spPr bwMode="auto">
            <a:xfrm rot="-1734062">
              <a:off x="113" y="2840"/>
              <a:ext cx="286" cy="642"/>
            </a:xfrm>
            <a:prstGeom prst="curvedRightArrow">
              <a:avLst>
                <a:gd name="adj1" fmla="val 30886"/>
                <a:gd name="adj2" fmla="val 75781"/>
                <a:gd name="adj3" fmla="val 3333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14353"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3576" name="AutoShape 81"/>
            <p:cNvSpPr>
              <a:spLocks noChangeArrowheads="1"/>
            </p:cNvSpPr>
            <p:nvPr/>
          </p:nvSpPr>
          <p:spPr bwMode="auto">
            <a:xfrm rot="6873896">
              <a:off x="2470" y="1028"/>
              <a:ext cx="185" cy="725"/>
            </a:xfrm>
            <a:prstGeom prst="curvedRightArrow">
              <a:avLst>
                <a:gd name="adj1" fmla="val 53921"/>
                <a:gd name="adj2" fmla="val 132300"/>
                <a:gd name="adj3" fmla="val 3333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14353"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3577" name="AutoShape 82"/>
            <p:cNvSpPr>
              <a:spLocks noChangeArrowheads="1"/>
            </p:cNvSpPr>
            <p:nvPr/>
          </p:nvSpPr>
          <p:spPr bwMode="auto">
            <a:xfrm rot="4866788">
              <a:off x="910" y="1052"/>
              <a:ext cx="120" cy="597"/>
            </a:xfrm>
            <a:prstGeom prst="curvedRightArrow">
              <a:avLst>
                <a:gd name="adj1" fmla="val 89550"/>
                <a:gd name="adj2" fmla="val 189050"/>
                <a:gd name="adj3" fmla="val 42676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defTabSz="914353"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23578" name="Group 83"/>
            <p:cNvGrpSpPr>
              <a:grpSpLocks/>
            </p:cNvGrpSpPr>
            <p:nvPr/>
          </p:nvGrpSpPr>
          <p:grpSpPr bwMode="auto">
            <a:xfrm>
              <a:off x="2064" y="2659"/>
              <a:ext cx="1043" cy="764"/>
              <a:chOff x="2336" y="1979"/>
              <a:chExt cx="1088" cy="809"/>
            </a:xfrm>
          </p:grpSpPr>
          <p:pic>
            <p:nvPicPr>
              <p:cNvPr id="23585" name="Picture 84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36" y="1979"/>
                <a:ext cx="1088" cy="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86" name="Picture 85"/>
              <p:cNvPicPr>
                <a:picLocks noChangeAspect="1" noChangeArrowheads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36" y="1983"/>
                <a:ext cx="363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3579" name="Group 86"/>
            <p:cNvGrpSpPr>
              <a:grpSpLocks/>
            </p:cNvGrpSpPr>
            <p:nvPr/>
          </p:nvGrpSpPr>
          <p:grpSpPr bwMode="auto">
            <a:xfrm>
              <a:off x="2472" y="1661"/>
              <a:ext cx="680" cy="816"/>
              <a:chOff x="2608" y="1525"/>
              <a:chExt cx="680" cy="816"/>
            </a:xfrm>
          </p:grpSpPr>
          <p:grpSp>
            <p:nvGrpSpPr>
              <p:cNvPr id="23581" name="Group 87"/>
              <p:cNvGrpSpPr>
                <a:grpSpLocks/>
              </p:cNvGrpSpPr>
              <p:nvPr/>
            </p:nvGrpSpPr>
            <p:grpSpPr bwMode="auto">
              <a:xfrm>
                <a:off x="2608" y="1933"/>
                <a:ext cx="680" cy="408"/>
                <a:chOff x="2608" y="1841"/>
                <a:chExt cx="655" cy="410"/>
              </a:xfrm>
            </p:grpSpPr>
            <p:pic>
              <p:nvPicPr>
                <p:cNvPr id="23583" name="Picture 88"/>
                <p:cNvPicPr>
                  <a:picLocks noChangeAspect="1" noChangeArrowheads="1"/>
                </p:cNvPicPr>
                <p:nvPr/>
              </p:nvPicPr>
              <p:blipFill>
                <a:blip r:embed="rId13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9" y="1842"/>
                  <a:ext cx="324" cy="4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584" name="Picture 89"/>
                <p:cNvPicPr>
                  <a:picLocks noChangeAspect="1" noChangeArrowheads="1"/>
                </p:cNvPicPr>
                <p:nvPr/>
              </p:nvPicPr>
              <p:blipFill>
                <a:blip r:embed="rId1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08" y="1841"/>
                  <a:ext cx="340" cy="4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3582" name="Picture 90"/>
              <p:cNvPicPr>
                <a:picLocks noChangeAspect="1" noChangeArrowheads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8" y="1525"/>
                <a:ext cx="680" cy="4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580" name="AutoShape 91"/>
            <p:cNvSpPr>
              <a:spLocks noChangeArrowheads="1"/>
            </p:cNvSpPr>
            <p:nvPr/>
          </p:nvSpPr>
          <p:spPr bwMode="auto">
            <a:xfrm rot="10800000">
              <a:off x="3138" y="2160"/>
              <a:ext cx="286" cy="642"/>
            </a:xfrm>
            <a:prstGeom prst="curvedRightArrow">
              <a:avLst>
                <a:gd name="adj1" fmla="val 30886"/>
                <a:gd name="adj2" fmla="val 75781"/>
                <a:gd name="adj3" fmla="val 3333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14353"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1273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999648" y="1299718"/>
            <a:ext cx="7934325" cy="657225"/>
          </a:xfrm>
        </p:spPr>
        <p:txBody>
          <a:bodyPr/>
          <a:lstStyle/>
          <a:p>
            <a:pPr algn="ctr">
              <a:defRPr/>
            </a:pPr>
            <a:r>
              <a:rPr lang="nl-NL" dirty="0" err="1"/>
              <a:t>Enhancing</a:t>
            </a:r>
            <a:r>
              <a:rPr lang="nl-NL" dirty="0"/>
              <a:t> </a:t>
            </a:r>
            <a:r>
              <a:rPr lang="nl-NL" dirty="0" err="1"/>
              <a:t>miners</a:t>
            </a:r>
            <a:r>
              <a:rPr lang="nl-NL" dirty="0"/>
              <a:t> startups</a:t>
            </a:r>
            <a:endParaRPr lang="en-GB" sz="4000" dirty="0"/>
          </a:p>
        </p:txBody>
      </p:sp>
      <p:graphicFrame>
        <p:nvGraphicFramePr>
          <p:cNvPr id="2081" name="Group 3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35530347"/>
              </p:ext>
            </p:extLst>
          </p:nvPr>
        </p:nvGraphicFramePr>
        <p:xfrm>
          <a:off x="2006604" y="1985698"/>
          <a:ext cx="7934326" cy="1040186"/>
        </p:xfrm>
        <a:graphic>
          <a:graphicData uri="http://schemas.openxmlformats.org/drawingml/2006/table">
            <a:tbl>
              <a:tblPr/>
              <a:tblGrid>
                <a:gridCol w="2209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5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00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Problem</a:t>
                      </a:r>
                    </a:p>
                  </a:txBody>
                  <a:tcPr marL="90768" marR="90768"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SME Start-up Failures in Mining</a:t>
                      </a:r>
                    </a:p>
                  </a:txBody>
                  <a:tcPr marL="90768" marR="90768"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0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Ennovation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0768" marR="90768"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Studio Enhancing SME Start-ups</a:t>
                      </a:r>
                    </a:p>
                  </a:txBody>
                  <a:tcPr marL="90768" marR="90768"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565" name="Rectangle 24"/>
          <p:cNvSpPr>
            <a:spLocks noChangeArrowheads="1"/>
          </p:cNvSpPr>
          <p:nvPr/>
        </p:nvSpPr>
        <p:spPr bwMode="auto">
          <a:xfrm>
            <a:off x="6093383" y="3301123"/>
            <a:ext cx="3831668" cy="335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marL="342882" indent="-342882" defTabSz="914353" fontAlgn="base">
              <a:spcBef>
                <a:spcPct val="20000"/>
              </a:spcBef>
              <a:spcAft>
                <a:spcPct val="0"/>
              </a:spcAft>
            </a:pPr>
            <a:r>
              <a:rPr lang="en-GB" sz="2000" kern="0" dirty="0">
                <a:solidFill>
                  <a:srgbClr val="000000"/>
                </a:solidFill>
              </a:rPr>
              <a:t>   Services and Guidelines: </a:t>
            </a:r>
          </a:p>
          <a:p>
            <a:pPr marL="342882" indent="-342882" defTabSz="914353" fontAlgn="base">
              <a:spcBef>
                <a:spcPct val="20000"/>
              </a:spcBef>
              <a:spcAft>
                <a:spcPct val="0"/>
              </a:spcAft>
            </a:pPr>
            <a:endParaRPr lang="en-GB" sz="2000" kern="0" dirty="0">
              <a:solidFill>
                <a:srgbClr val="000000"/>
              </a:solidFill>
            </a:endParaRPr>
          </a:p>
          <a:p>
            <a:pPr marL="342882" indent="-342882" defTabSz="914353" fontAlgn="base">
              <a:spcBef>
                <a:spcPct val="20000"/>
              </a:spcBef>
              <a:spcAft>
                <a:spcPct val="0"/>
              </a:spcAft>
            </a:pPr>
            <a:r>
              <a:rPr lang="en-GB" sz="2000" kern="0" dirty="0">
                <a:solidFill>
                  <a:srgbClr val="000000"/>
                </a:solidFill>
              </a:rPr>
              <a:t>   GIS for Mining</a:t>
            </a:r>
          </a:p>
          <a:p>
            <a:pPr marL="342882" indent="-342882" defTabSz="914353" fontAlgn="base">
              <a:spcBef>
                <a:spcPct val="20000"/>
              </a:spcBef>
              <a:spcAft>
                <a:spcPct val="0"/>
              </a:spcAft>
            </a:pPr>
            <a:r>
              <a:rPr lang="en-GB" sz="2000" kern="0" dirty="0">
                <a:solidFill>
                  <a:srgbClr val="000000"/>
                </a:solidFill>
              </a:rPr>
              <a:t>   Land Acquisition</a:t>
            </a:r>
          </a:p>
          <a:p>
            <a:pPr marL="342882" indent="-342882" defTabSz="914353" fontAlgn="base">
              <a:spcBef>
                <a:spcPct val="20000"/>
              </a:spcBef>
              <a:spcAft>
                <a:spcPct val="0"/>
              </a:spcAft>
            </a:pPr>
            <a:r>
              <a:rPr lang="en-GB" sz="2000" kern="0" dirty="0">
                <a:solidFill>
                  <a:srgbClr val="000000"/>
                </a:solidFill>
              </a:rPr>
              <a:t>   Financing</a:t>
            </a:r>
          </a:p>
          <a:p>
            <a:pPr marL="342882" indent="-342882" defTabSz="914353" fontAlgn="base">
              <a:spcBef>
                <a:spcPct val="20000"/>
              </a:spcBef>
              <a:spcAft>
                <a:spcPct val="0"/>
              </a:spcAft>
            </a:pPr>
            <a:r>
              <a:rPr lang="en-GB" sz="2000" kern="0" dirty="0">
                <a:solidFill>
                  <a:srgbClr val="000000"/>
                </a:solidFill>
              </a:rPr>
              <a:t>   Legal Advise</a:t>
            </a:r>
          </a:p>
          <a:p>
            <a:pPr marL="342882" indent="-342882" defTabSz="914353" fontAlgn="base">
              <a:spcBef>
                <a:spcPct val="20000"/>
              </a:spcBef>
              <a:spcAft>
                <a:spcPct val="0"/>
              </a:spcAft>
            </a:pPr>
            <a:r>
              <a:rPr lang="en-GB" sz="2000" kern="0" dirty="0">
                <a:solidFill>
                  <a:srgbClr val="000000"/>
                </a:solidFill>
              </a:rPr>
              <a:t>   Business planning</a:t>
            </a:r>
          </a:p>
          <a:p>
            <a:pPr marL="342882" indent="-342882" defTabSz="914353" fontAlgn="base">
              <a:spcBef>
                <a:spcPct val="20000"/>
              </a:spcBef>
              <a:spcAft>
                <a:spcPct val="0"/>
              </a:spcAft>
            </a:pPr>
            <a:r>
              <a:rPr lang="en-GB" sz="2000" kern="0" dirty="0">
                <a:solidFill>
                  <a:srgbClr val="000000"/>
                </a:solidFill>
              </a:rPr>
              <a:t>   Resource allocation</a:t>
            </a:r>
          </a:p>
        </p:txBody>
      </p:sp>
      <p:pic>
        <p:nvPicPr>
          <p:cNvPr id="23566" name="Picture 3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645" y="5070063"/>
            <a:ext cx="1441451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67" name="Group 68"/>
          <p:cNvGrpSpPr>
            <a:grpSpLocks/>
          </p:cNvGrpSpPr>
          <p:nvPr/>
        </p:nvGrpSpPr>
        <p:grpSpPr bwMode="auto">
          <a:xfrm>
            <a:off x="1117729" y="3176823"/>
            <a:ext cx="3955891" cy="3527597"/>
            <a:chOff x="0" y="1253"/>
            <a:chExt cx="3424" cy="2767"/>
          </a:xfrm>
        </p:grpSpPr>
        <p:pic>
          <p:nvPicPr>
            <p:cNvPr id="23568" name="Picture 69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253"/>
              <a:ext cx="805" cy="1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9" name="Picture 70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87"/>
              <a:ext cx="567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570" name="Group 71"/>
            <p:cNvGrpSpPr>
              <a:grpSpLocks/>
            </p:cNvGrpSpPr>
            <p:nvPr/>
          </p:nvGrpSpPr>
          <p:grpSpPr bwMode="auto">
            <a:xfrm>
              <a:off x="385" y="3195"/>
              <a:ext cx="1771" cy="689"/>
              <a:chOff x="666" y="2613"/>
              <a:chExt cx="2441" cy="1044"/>
            </a:xfrm>
          </p:grpSpPr>
          <p:pic>
            <p:nvPicPr>
              <p:cNvPr id="23589" name="Picture 72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1" y="2613"/>
                <a:ext cx="1716" cy="1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90" name="Picture 73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6" y="2613"/>
                <a:ext cx="1043" cy="10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571" name="Picture 74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" y="1297"/>
              <a:ext cx="995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72" name="AutoShape 75"/>
            <p:cNvSpPr>
              <a:spLocks noChangeArrowheads="1"/>
            </p:cNvSpPr>
            <p:nvPr/>
          </p:nvSpPr>
          <p:spPr bwMode="auto">
            <a:xfrm rot="738111">
              <a:off x="92" y="1825"/>
              <a:ext cx="184" cy="725"/>
            </a:xfrm>
            <a:prstGeom prst="curvedRightArrow">
              <a:avLst>
                <a:gd name="adj1" fmla="val 54214"/>
                <a:gd name="adj2" fmla="val 133019"/>
                <a:gd name="adj3" fmla="val 3333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14353"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3573" name="AutoShape 76"/>
            <p:cNvSpPr>
              <a:spLocks noChangeArrowheads="1"/>
            </p:cNvSpPr>
            <p:nvPr/>
          </p:nvSpPr>
          <p:spPr bwMode="auto">
            <a:xfrm rot="-8122447">
              <a:off x="2381" y="3294"/>
              <a:ext cx="220" cy="726"/>
            </a:xfrm>
            <a:prstGeom prst="curvedRightArrow">
              <a:avLst>
                <a:gd name="adj1" fmla="val 46658"/>
                <a:gd name="adj2" fmla="val 112658"/>
                <a:gd name="adj3" fmla="val 8521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14353"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23574" name="Group 77"/>
            <p:cNvGrpSpPr>
              <a:grpSpLocks/>
            </p:cNvGrpSpPr>
            <p:nvPr/>
          </p:nvGrpSpPr>
          <p:grpSpPr bwMode="auto">
            <a:xfrm>
              <a:off x="930" y="2205"/>
              <a:ext cx="1106" cy="820"/>
              <a:chOff x="1156" y="2160"/>
              <a:chExt cx="1361" cy="975"/>
            </a:xfrm>
          </p:grpSpPr>
          <p:pic>
            <p:nvPicPr>
              <p:cNvPr id="23587" name="Picture 78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6" y="2160"/>
                <a:ext cx="1361" cy="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88" name="Picture 79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0" y="2379"/>
                <a:ext cx="408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575" name="AutoShape 80"/>
            <p:cNvSpPr>
              <a:spLocks noChangeArrowheads="1"/>
            </p:cNvSpPr>
            <p:nvPr/>
          </p:nvSpPr>
          <p:spPr bwMode="auto">
            <a:xfrm rot="-1734062">
              <a:off x="113" y="2840"/>
              <a:ext cx="286" cy="642"/>
            </a:xfrm>
            <a:prstGeom prst="curvedRightArrow">
              <a:avLst>
                <a:gd name="adj1" fmla="val 30886"/>
                <a:gd name="adj2" fmla="val 75781"/>
                <a:gd name="adj3" fmla="val 3333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14353"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3576" name="AutoShape 81"/>
            <p:cNvSpPr>
              <a:spLocks noChangeArrowheads="1"/>
            </p:cNvSpPr>
            <p:nvPr/>
          </p:nvSpPr>
          <p:spPr bwMode="auto">
            <a:xfrm rot="6873896">
              <a:off x="2470" y="1028"/>
              <a:ext cx="185" cy="725"/>
            </a:xfrm>
            <a:prstGeom prst="curvedRightArrow">
              <a:avLst>
                <a:gd name="adj1" fmla="val 53921"/>
                <a:gd name="adj2" fmla="val 132300"/>
                <a:gd name="adj3" fmla="val 3333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14353"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3577" name="AutoShape 82"/>
            <p:cNvSpPr>
              <a:spLocks noChangeArrowheads="1"/>
            </p:cNvSpPr>
            <p:nvPr/>
          </p:nvSpPr>
          <p:spPr bwMode="auto">
            <a:xfrm rot="4866788">
              <a:off x="910" y="1052"/>
              <a:ext cx="120" cy="597"/>
            </a:xfrm>
            <a:prstGeom prst="curvedRightArrow">
              <a:avLst>
                <a:gd name="adj1" fmla="val 89550"/>
                <a:gd name="adj2" fmla="val 189050"/>
                <a:gd name="adj3" fmla="val 42676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defTabSz="914353"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23578" name="Group 83"/>
            <p:cNvGrpSpPr>
              <a:grpSpLocks/>
            </p:cNvGrpSpPr>
            <p:nvPr/>
          </p:nvGrpSpPr>
          <p:grpSpPr bwMode="auto">
            <a:xfrm>
              <a:off x="2064" y="2659"/>
              <a:ext cx="1043" cy="764"/>
              <a:chOff x="2336" y="1979"/>
              <a:chExt cx="1088" cy="809"/>
            </a:xfrm>
          </p:grpSpPr>
          <p:pic>
            <p:nvPicPr>
              <p:cNvPr id="23585" name="Picture 84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36" y="1979"/>
                <a:ext cx="1088" cy="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86" name="Picture 85"/>
              <p:cNvPicPr>
                <a:picLocks noChangeAspect="1" noChangeArrowheads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36" y="1983"/>
                <a:ext cx="363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3579" name="Group 86"/>
            <p:cNvGrpSpPr>
              <a:grpSpLocks/>
            </p:cNvGrpSpPr>
            <p:nvPr/>
          </p:nvGrpSpPr>
          <p:grpSpPr bwMode="auto">
            <a:xfrm>
              <a:off x="2472" y="1661"/>
              <a:ext cx="680" cy="816"/>
              <a:chOff x="2608" y="1525"/>
              <a:chExt cx="680" cy="816"/>
            </a:xfrm>
          </p:grpSpPr>
          <p:grpSp>
            <p:nvGrpSpPr>
              <p:cNvPr id="23581" name="Group 87"/>
              <p:cNvGrpSpPr>
                <a:grpSpLocks/>
              </p:cNvGrpSpPr>
              <p:nvPr/>
            </p:nvGrpSpPr>
            <p:grpSpPr bwMode="auto">
              <a:xfrm>
                <a:off x="2608" y="1933"/>
                <a:ext cx="680" cy="408"/>
                <a:chOff x="2608" y="1841"/>
                <a:chExt cx="655" cy="410"/>
              </a:xfrm>
            </p:grpSpPr>
            <p:pic>
              <p:nvPicPr>
                <p:cNvPr id="23583" name="Picture 88"/>
                <p:cNvPicPr>
                  <a:picLocks noChangeAspect="1" noChangeArrowheads="1"/>
                </p:cNvPicPr>
                <p:nvPr/>
              </p:nvPicPr>
              <p:blipFill>
                <a:blip r:embed="rId13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9" y="1842"/>
                  <a:ext cx="324" cy="4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584" name="Picture 89"/>
                <p:cNvPicPr>
                  <a:picLocks noChangeAspect="1" noChangeArrowheads="1"/>
                </p:cNvPicPr>
                <p:nvPr/>
              </p:nvPicPr>
              <p:blipFill>
                <a:blip r:embed="rId1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08" y="1841"/>
                  <a:ext cx="340" cy="4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3582" name="Picture 90"/>
              <p:cNvPicPr>
                <a:picLocks noChangeAspect="1" noChangeArrowheads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8" y="1525"/>
                <a:ext cx="680" cy="4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580" name="AutoShape 91"/>
            <p:cNvSpPr>
              <a:spLocks noChangeArrowheads="1"/>
            </p:cNvSpPr>
            <p:nvPr/>
          </p:nvSpPr>
          <p:spPr bwMode="auto">
            <a:xfrm rot="10800000">
              <a:off x="3138" y="2160"/>
              <a:ext cx="286" cy="642"/>
            </a:xfrm>
            <a:prstGeom prst="curvedRightArrow">
              <a:avLst>
                <a:gd name="adj1" fmla="val 30886"/>
                <a:gd name="adj2" fmla="val 75781"/>
                <a:gd name="adj3" fmla="val 3333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14353"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4060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774828" y="1177017"/>
            <a:ext cx="85693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91435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200" kern="0" dirty="0" err="1">
                <a:solidFill>
                  <a:srgbClr val="000000"/>
                </a:solidFill>
                <a:latin typeface="Georgia" charset="0"/>
              </a:rPr>
              <a:t>Agility</a:t>
            </a:r>
            <a:r>
              <a:rPr lang="nl-NL" sz="3200" kern="0" dirty="0">
                <a:solidFill>
                  <a:srgbClr val="000000"/>
                </a:solidFill>
                <a:latin typeface="Georgia" charset="0"/>
              </a:rPr>
              <a:t> in </a:t>
            </a:r>
            <a:r>
              <a:rPr lang="nl-NL" sz="3200" kern="0" dirty="0" err="1">
                <a:solidFill>
                  <a:srgbClr val="000000"/>
                </a:solidFill>
                <a:latin typeface="Georgia" charset="0"/>
              </a:rPr>
              <a:t>Social</a:t>
            </a:r>
            <a:r>
              <a:rPr lang="nl-NL" sz="3200" kern="0" dirty="0">
                <a:solidFill>
                  <a:srgbClr val="000000"/>
                </a:solidFill>
                <a:latin typeface="Georgia" charset="0"/>
              </a:rPr>
              <a:t> Security Syst</a:t>
            </a:r>
            <a:r>
              <a:rPr lang="nl-NL" sz="2800" kern="0" dirty="0">
                <a:solidFill>
                  <a:srgbClr val="000000"/>
                </a:solidFill>
                <a:latin typeface="Georgia" charset="0"/>
              </a:rPr>
              <a:t>ems</a:t>
            </a:r>
            <a:endParaRPr lang="en-US" sz="3200" kern="0" dirty="0">
              <a:solidFill>
                <a:srgbClr val="000000"/>
              </a:solidFill>
              <a:latin typeface="Georgia" charset="0"/>
            </a:endParaRPr>
          </a:p>
        </p:txBody>
      </p:sp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6599239" y="3050911"/>
            <a:ext cx="3960812" cy="347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>
            <a:spAutoFit/>
          </a:bodyPr>
          <a:lstStyle/>
          <a:p>
            <a:pPr marL="476226" indent="-476226" defTabSz="914353" fontAlgn="base">
              <a:spcBef>
                <a:spcPct val="5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altLang="ko-KR" sz="2000" kern="0" dirty="0">
                <a:solidFill>
                  <a:srgbClr val="000000"/>
                </a:solidFill>
                <a:latin typeface="Georgia" charset="0"/>
              </a:rPr>
              <a:t>Support business process analysis (bottlenecks, throughput time) </a:t>
            </a:r>
          </a:p>
          <a:p>
            <a:pPr marL="476226" indent="-476226" defTabSz="914353" fontAlgn="base">
              <a:spcBef>
                <a:spcPct val="5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altLang="ko-KR" sz="2000" kern="0" dirty="0">
                <a:solidFill>
                  <a:srgbClr val="000000"/>
                </a:solidFill>
                <a:latin typeface="Georgia" charset="0"/>
              </a:rPr>
              <a:t>Support Risk Assessment of business processes</a:t>
            </a:r>
          </a:p>
          <a:p>
            <a:pPr marL="476226" indent="-476226" defTabSz="914353" fontAlgn="base">
              <a:spcBef>
                <a:spcPct val="5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altLang="ko-KR" sz="2000" kern="0" dirty="0">
                <a:solidFill>
                  <a:srgbClr val="000000"/>
                </a:solidFill>
                <a:latin typeface="Georgia" charset="0"/>
              </a:rPr>
              <a:t>Guidelines on how to collaborate in identifying BPA opportunities, generating and selecting BPA alternatives </a:t>
            </a:r>
          </a:p>
        </p:txBody>
      </p:sp>
      <p:graphicFrame>
        <p:nvGraphicFramePr>
          <p:cNvPr id="165904" name="Group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116354"/>
              </p:ext>
            </p:extLst>
          </p:nvPr>
        </p:nvGraphicFramePr>
        <p:xfrm>
          <a:off x="1597025" y="1773446"/>
          <a:ext cx="9036050" cy="1032657"/>
        </p:xfrm>
        <a:graphic>
          <a:graphicData uri="http://schemas.openxmlformats.org/drawingml/2006/table">
            <a:tbl>
              <a:tblPr/>
              <a:tblGrid>
                <a:gridCol w="1871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4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25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NL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Problem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NL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Achieving</a:t>
                      </a:r>
                      <a:r>
                        <a:rPr kumimoji="0" lang="nl-NL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 Business </a:t>
                      </a:r>
                      <a:r>
                        <a:rPr kumimoji="0" lang="nl-NL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Process</a:t>
                      </a:r>
                      <a:r>
                        <a:rPr kumimoji="0" lang="nl-NL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nl-NL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Agility</a:t>
                      </a:r>
                      <a:r>
                        <a:rPr kumimoji="0" lang="nl-NL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 (BPA)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12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Ennovation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NL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Decision</a:t>
                      </a:r>
                      <a:r>
                        <a:rPr kumimoji="0" lang="nl-NL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 Enhancement Studio </a:t>
                      </a:r>
                      <a:r>
                        <a:rPr kumimoji="0" lang="nl-NL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for</a:t>
                      </a:r>
                      <a:r>
                        <a:rPr kumimoji="0" lang="nl-NL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 BPA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5374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5" y="3024362"/>
            <a:ext cx="4427536" cy="348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068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864636" y="1087211"/>
            <a:ext cx="85693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91435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200" kern="0" dirty="0" err="1">
                <a:solidFill>
                  <a:srgbClr val="000000"/>
                </a:solidFill>
                <a:latin typeface="Georgia" charset="0"/>
              </a:rPr>
              <a:t>Agility</a:t>
            </a:r>
            <a:r>
              <a:rPr lang="nl-NL" sz="3200" kern="0" dirty="0">
                <a:solidFill>
                  <a:srgbClr val="000000"/>
                </a:solidFill>
                <a:latin typeface="Georgia" charset="0"/>
              </a:rPr>
              <a:t> in </a:t>
            </a:r>
            <a:r>
              <a:rPr lang="nl-NL" sz="3200" kern="0" dirty="0" err="1">
                <a:solidFill>
                  <a:srgbClr val="000000"/>
                </a:solidFill>
                <a:latin typeface="Georgia" charset="0"/>
              </a:rPr>
              <a:t>Social</a:t>
            </a:r>
            <a:r>
              <a:rPr lang="nl-NL" sz="3200" kern="0" dirty="0">
                <a:solidFill>
                  <a:srgbClr val="000000"/>
                </a:solidFill>
                <a:latin typeface="Georgia" charset="0"/>
              </a:rPr>
              <a:t> Security Systems</a:t>
            </a:r>
            <a:endParaRPr lang="en-US" sz="3200" kern="0" dirty="0">
              <a:solidFill>
                <a:srgbClr val="000000"/>
              </a:solidFill>
              <a:latin typeface="Georgia" charset="0"/>
            </a:endParaRPr>
          </a:p>
        </p:txBody>
      </p:sp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5404023" y="2716218"/>
            <a:ext cx="5156028" cy="409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 anchor="ctr">
            <a:spAutoFit/>
          </a:bodyPr>
          <a:lstStyle/>
          <a:p>
            <a:pPr defTabSz="91435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ko-KR" sz="2000" kern="0" dirty="0">
                <a:solidFill>
                  <a:srgbClr val="000000"/>
                </a:solidFill>
                <a:latin typeface="Georgia" charset="0"/>
              </a:rPr>
              <a:t>Framing: </a:t>
            </a:r>
          </a:p>
          <a:p>
            <a:pPr defTabSz="91435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ko-KR" sz="2000" kern="0" dirty="0">
                <a:solidFill>
                  <a:srgbClr val="000000"/>
                </a:solidFill>
                <a:latin typeface="Georgia" charset="0"/>
              </a:rPr>
              <a:t>   Identifying bottlenecks </a:t>
            </a:r>
          </a:p>
          <a:p>
            <a:pPr defTabSz="91435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ko-KR" sz="2000" kern="0" dirty="0">
                <a:solidFill>
                  <a:srgbClr val="000000"/>
                </a:solidFill>
                <a:latin typeface="Georgia" charset="0"/>
              </a:rPr>
              <a:t>Collaboration: </a:t>
            </a:r>
          </a:p>
          <a:p>
            <a:pPr defTabSz="91435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ko-KR" sz="2000" kern="0" dirty="0">
                <a:solidFill>
                  <a:srgbClr val="000000"/>
                </a:solidFill>
                <a:latin typeface="Georgia" charset="0"/>
              </a:rPr>
              <a:t>   Analysing external developments</a:t>
            </a:r>
          </a:p>
          <a:p>
            <a:pPr defTabSz="91435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ko-KR" sz="2000" kern="0" dirty="0">
                <a:solidFill>
                  <a:srgbClr val="000000"/>
                </a:solidFill>
                <a:latin typeface="Georgia" charset="0"/>
              </a:rPr>
              <a:t>   Generating and selecting BPA alternatives </a:t>
            </a:r>
          </a:p>
          <a:p>
            <a:pPr defTabSz="91435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ko-KR" sz="2000" kern="0" dirty="0">
                <a:solidFill>
                  <a:srgbClr val="000000"/>
                </a:solidFill>
                <a:latin typeface="Georgia" charset="0"/>
              </a:rPr>
              <a:t>Rehearsing:</a:t>
            </a:r>
            <a:endParaRPr lang="en-US" altLang="ko-KR" sz="2000" kern="0" dirty="0">
              <a:solidFill>
                <a:srgbClr val="000000"/>
              </a:solidFill>
              <a:latin typeface="Georgia" charset="0"/>
            </a:endParaRPr>
          </a:p>
          <a:p>
            <a:pPr defTabSz="914353" fontAlgn="base">
              <a:spcBef>
                <a:spcPct val="50000"/>
              </a:spcBef>
              <a:spcAft>
                <a:spcPct val="0"/>
              </a:spcAft>
            </a:pPr>
            <a:r>
              <a:rPr lang="en-US" altLang="ko-KR" sz="2000" kern="0" dirty="0">
                <a:solidFill>
                  <a:srgbClr val="000000"/>
                </a:solidFill>
                <a:latin typeface="Georgia" charset="0"/>
              </a:rPr>
              <a:t>   Simulations</a:t>
            </a:r>
          </a:p>
          <a:p>
            <a:pPr defTabSz="914353" fontAlgn="base">
              <a:spcBef>
                <a:spcPct val="50000"/>
              </a:spcBef>
              <a:spcAft>
                <a:spcPct val="0"/>
              </a:spcAft>
            </a:pPr>
            <a:r>
              <a:rPr lang="en-US" altLang="ko-KR" sz="2000" kern="0" dirty="0">
                <a:solidFill>
                  <a:srgbClr val="000000"/>
                </a:solidFill>
                <a:latin typeface="Georgia" charset="0"/>
              </a:rPr>
              <a:t>   Evaluations</a:t>
            </a:r>
            <a:endParaRPr lang="en-GB" altLang="ko-KR" sz="2000" kern="0" dirty="0">
              <a:solidFill>
                <a:srgbClr val="000000"/>
              </a:solidFill>
              <a:latin typeface="Georgia" charset="0"/>
            </a:endParaRPr>
          </a:p>
          <a:p>
            <a:pPr defTabSz="91435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ko-KR" sz="2000" kern="0" dirty="0">
                <a:solidFill>
                  <a:srgbClr val="000000"/>
                </a:solidFill>
                <a:latin typeface="Georgia" charset="0"/>
              </a:rPr>
              <a:t>   Software generation</a:t>
            </a:r>
            <a:endParaRPr lang="en-US" altLang="ko-KR" sz="2000" kern="0" dirty="0">
              <a:solidFill>
                <a:srgbClr val="000000"/>
              </a:solidFill>
              <a:latin typeface="Georgia" charset="0"/>
            </a:endParaRPr>
          </a:p>
        </p:txBody>
      </p:sp>
      <p:graphicFrame>
        <p:nvGraphicFramePr>
          <p:cNvPr id="165904" name="Group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371738"/>
              </p:ext>
            </p:extLst>
          </p:nvPr>
        </p:nvGraphicFramePr>
        <p:xfrm>
          <a:off x="1297217" y="1684961"/>
          <a:ext cx="9871533" cy="1463156"/>
        </p:xfrm>
        <a:graphic>
          <a:graphicData uri="http://schemas.openxmlformats.org/drawingml/2006/table">
            <a:tbl>
              <a:tblPr/>
              <a:tblGrid>
                <a:gridCol w="168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86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133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NL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Problem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NL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Achieving</a:t>
                      </a:r>
                      <a:r>
                        <a:rPr kumimoji="0" lang="nl-NL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 Business </a:t>
                      </a:r>
                      <a:r>
                        <a:rPr kumimoji="0" lang="nl-NL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Process</a:t>
                      </a:r>
                      <a:r>
                        <a:rPr kumimoji="0" lang="nl-NL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nl-NL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Agility</a:t>
                      </a:r>
                      <a:r>
                        <a:rPr kumimoji="0" lang="nl-NL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 (BPA)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23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Ennovation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NL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Decision</a:t>
                      </a:r>
                      <a:r>
                        <a:rPr kumimoji="0" lang="nl-NL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 Enhancement Studio </a:t>
                      </a:r>
                      <a:r>
                        <a:rPr kumimoji="0" lang="nl-NL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for</a:t>
                      </a:r>
                      <a:r>
                        <a:rPr kumimoji="0" lang="nl-NL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 BPA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5374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217" y="2862698"/>
            <a:ext cx="360731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995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9" y="1468442"/>
            <a:ext cx="8438455" cy="6572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l-NL" sz="2800" dirty="0" err="1"/>
              <a:t>Decision</a:t>
            </a:r>
            <a:r>
              <a:rPr lang="nl-NL" sz="2800" dirty="0"/>
              <a:t> Enhancement in (</a:t>
            </a:r>
            <a:r>
              <a:rPr lang="nl-NL" sz="2800" dirty="0" err="1"/>
              <a:t>Historical</a:t>
            </a:r>
            <a:r>
              <a:rPr lang="nl-NL" sz="2800" dirty="0"/>
              <a:t>) </a:t>
            </a:r>
            <a:r>
              <a:rPr lang="nl-NL" sz="2800" dirty="0" err="1"/>
              <a:t>Perspective</a:t>
            </a:r>
            <a:endParaRPr lang="nl-NL" sz="2800" dirty="0"/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1703395" y="2125667"/>
            <a:ext cx="8856663" cy="4028554"/>
          </a:xfrm>
        </p:spPr>
        <p:txBody>
          <a:bodyPr/>
          <a:lstStyle/>
          <a:p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DSS 		     1980	 </a:t>
            </a:r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dss</a:t>
            </a:r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 managers are </a:t>
            </a:r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using</a:t>
            </a:r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 computers as extensions of </a:t>
            </a:r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their</a:t>
            </a:r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minds</a:t>
            </a:r>
            <a:endParaRPr lang="nl-NL" sz="1700" dirty="0">
              <a:latin typeface="Georgia" charset="0"/>
              <a:ea typeface="ＭＳ Ｐゴシック" charset="0"/>
              <a:cs typeface="ＭＳ Ｐゴシック" charset="0"/>
            </a:endParaRPr>
          </a:p>
          <a:p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GDSS		     1985     </a:t>
            </a:r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changing</a:t>
            </a:r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 the </a:t>
            </a:r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technology</a:t>
            </a:r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 and context of </a:t>
            </a:r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group</a:t>
            </a:r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decision</a:t>
            </a:r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 making</a:t>
            </a:r>
          </a:p>
          <a:p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EIS		     1985	 </a:t>
            </a:r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strategic</a:t>
            </a:r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 information at </a:t>
            </a:r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your</a:t>
            </a:r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fingertips</a:t>
            </a:r>
            <a:endParaRPr lang="nl-NL" sz="1700" dirty="0">
              <a:latin typeface="Georgia" charset="0"/>
              <a:ea typeface="ＭＳ Ｐゴシック" charset="0"/>
              <a:cs typeface="ＭＳ Ｐゴシック" charset="0"/>
            </a:endParaRPr>
          </a:p>
          <a:p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ESDP		     1990	 environments </a:t>
            </a:r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to</a:t>
            </a:r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 support </a:t>
            </a:r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decision</a:t>
            </a:r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processes</a:t>
            </a:r>
            <a:endParaRPr lang="nl-NL" sz="1700" dirty="0">
              <a:latin typeface="Georgia" charset="0"/>
              <a:ea typeface="ＭＳ Ｐゴシック" charset="0"/>
              <a:cs typeface="ＭＳ Ｐゴシック" charset="0"/>
            </a:endParaRPr>
          </a:p>
          <a:p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BPM		     1995	 business </a:t>
            </a:r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process</a:t>
            </a:r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 management</a:t>
            </a:r>
          </a:p>
          <a:p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BI		     2004	 real time business intelligence</a:t>
            </a:r>
          </a:p>
          <a:p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Datawarehousing</a:t>
            </a:r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 2006	 data </a:t>
            </a:r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inundation</a:t>
            </a:r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  </a:t>
            </a:r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augmented</a:t>
            </a:r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by</a:t>
            </a:r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knowledge</a:t>
            </a:r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 management</a:t>
            </a:r>
          </a:p>
          <a:p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Dashboards	     2008	 intelligence in pictures</a:t>
            </a:r>
          </a:p>
          <a:p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Analytics	     2010	 intelligent </a:t>
            </a:r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tools</a:t>
            </a:r>
            <a:endParaRPr lang="nl-NL" sz="1700" dirty="0">
              <a:latin typeface="Georgia" charset="0"/>
              <a:ea typeface="ＭＳ Ｐゴシック" charset="0"/>
              <a:cs typeface="ＭＳ Ｐゴシック" charset="0"/>
            </a:endParaRPr>
          </a:p>
          <a:p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Big Data	     2012	 handling volume, </a:t>
            </a:r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variety</a:t>
            </a:r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and</a:t>
            </a:r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verasity</a:t>
            </a:r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 of data</a:t>
            </a:r>
          </a:p>
          <a:p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Decision</a:t>
            </a:r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Apps</a:t>
            </a:r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	     2013	 </a:t>
            </a:r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integrated</a:t>
            </a:r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 suites </a:t>
            </a:r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for</a:t>
            </a:r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dedicated</a:t>
            </a:r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decision</a:t>
            </a:r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enhancement</a:t>
            </a:r>
            <a:endParaRPr lang="nl-NL" sz="1700" dirty="0">
              <a:latin typeface="Georgia" charset="0"/>
              <a:ea typeface="ＭＳ Ｐゴシック" charset="0"/>
              <a:cs typeface="ＭＳ Ｐゴシック" charset="0"/>
            </a:endParaRPr>
          </a:p>
          <a:p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Conversations</a:t>
            </a:r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 	     2015	 </a:t>
            </a:r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inquiry</a:t>
            </a:r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by</a:t>
            </a:r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 small talk </a:t>
            </a:r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communities</a:t>
            </a:r>
            <a:endParaRPr lang="nl-NL" sz="1700" dirty="0">
              <a:latin typeface="Georgia" charset="0"/>
              <a:ea typeface="ＭＳ Ｐゴシック" charset="0"/>
              <a:cs typeface="ＭＳ Ｐゴシック" charset="0"/>
            </a:endParaRPr>
          </a:p>
          <a:p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Ennovations</a:t>
            </a:r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           2017     </a:t>
            </a:r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delivering</a:t>
            </a:r>
            <a:r>
              <a:rPr lang="nl-NL" sz="1700" dirty="0">
                <a:latin typeface="Georgia" charset="0"/>
                <a:ea typeface="ＭＳ Ｐゴシック" charset="0"/>
                <a:cs typeface="ＭＳ Ｐゴシック" charset="0"/>
              </a:rPr>
              <a:t> shared </a:t>
            </a:r>
            <a:r>
              <a:rPr lang="nl-NL" sz="1700" dirty="0" err="1">
                <a:latin typeface="Georgia" charset="0"/>
                <a:ea typeface="ＭＳ Ｐゴシック" charset="0"/>
                <a:cs typeface="ＭＳ Ｐゴシック" charset="0"/>
              </a:rPr>
              <a:t>value</a:t>
            </a:r>
            <a:endParaRPr lang="nl-NL" sz="1700" dirty="0">
              <a:latin typeface="Georgia" charset="0"/>
              <a:ea typeface="ＭＳ Ｐゴシック" charset="0"/>
              <a:cs typeface="ＭＳ Ｐゴシック" charset="0"/>
            </a:endParaRPr>
          </a:p>
          <a:p>
            <a:endParaRPr lang="nl-NL" sz="1700" dirty="0">
              <a:latin typeface="Georgi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nl-NL" sz="1700" i="1" dirty="0">
                <a:latin typeface="Georgia" charset="0"/>
                <a:ea typeface="ＭＳ Ｐゴシック" charset="0"/>
                <a:cs typeface="ＭＳ Ｐゴシック" charset="0"/>
              </a:rPr>
              <a:t>	(</a:t>
            </a:r>
            <a:r>
              <a:rPr lang="nl-NL" sz="1700" i="1" dirty="0" err="1">
                <a:latin typeface="Georgia" charset="0"/>
                <a:ea typeface="ＭＳ Ｐゴシック" charset="0"/>
                <a:cs typeface="ＭＳ Ｐゴシック" charset="0"/>
              </a:rPr>
              <a:t>adapted</a:t>
            </a:r>
            <a:r>
              <a:rPr lang="nl-NL" sz="1700" i="1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1700" i="1" dirty="0" err="1">
                <a:latin typeface="Georgia" charset="0"/>
                <a:ea typeface="ＭＳ Ｐゴシック" charset="0"/>
                <a:cs typeface="ＭＳ Ｐゴシック" charset="0"/>
              </a:rPr>
              <a:t>from</a:t>
            </a:r>
            <a:r>
              <a:rPr lang="nl-NL" sz="1700" i="1" dirty="0">
                <a:latin typeface="Georgia" charset="0"/>
                <a:ea typeface="ＭＳ Ｐゴシック" charset="0"/>
                <a:cs typeface="ＭＳ Ｐゴシック" charset="0"/>
              </a:rPr>
              <a:t> Omar El Sawy)</a:t>
            </a:r>
          </a:p>
        </p:txBody>
      </p:sp>
      <p:sp>
        <p:nvSpPr>
          <p:cNvPr id="47107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12" indent="-28573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42" indent="-228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18" indent="-228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95" indent="-228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471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648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825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001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0"/>
              </a:spcBef>
            </a:pPr>
            <a:endParaRPr lang="en-US" sz="1000" kern="0" dirty="0">
              <a:solidFill>
                <a:srgbClr val="707070"/>
              </a:solidFill>
              <a:latin typeface="Verdana" charset="0"/>
            </a:endParaRPr>
          </a:p>
        </p:txBody>
      </p:sp>
      <p:sp>
        <p:nvSpPr>
          <p:cNvPr id="4710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12" indent="-28573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42" indent="-228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18" indent="-228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95" indent="-228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471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648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825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001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000" kern="0" dirty="0">
                <a:solidFill>
                  <a:srgbClr val="707070"/>
                </a:solidFill>
                <a:latin typeface="Verdana" charset="0"/>
              </a:rPr>
              <a:t> | </a:t>
            </a:r>
          </a:p>
        </p:txBody>
      </p:sp>
    </p:spTree>
    <p:extLst>
      <p:ext uri="{BB962C8B-B14F-4D97-AF65-F5344CB8AC3E}">
        <p14:creationId xmlns:p14="http://schemas.microsoft.com/office/powerpoint/2010/main" val="1113760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2090064" y="938881"/>
            <a:ext cx="79343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200" kern="0" dirty="0">
                <a:solidFill>
                  <a:srgbClr val="000000"/>
                </a:solidFill>
                <a:latin typeface="Georgia" charset="0"/>
              </a:rPr>
              <a:t>Reorganizations in the Public Sector</a:t>
            </a:r>
          </a:p>
        </p:txBody>
      </p:sp>
      <p:graphicFrame>
        <p:nvGraphicFramePr>
          <p:cNvPr id="6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807392"/>
              </p:ext>
            </p:extLst>
          </p:nvPr>
        </p:nvGraphicFramePr>
        <p:xfrm>
          <a:off x="465365" y="1529330"/>
          <a:ext cx="11617778" cy="1717913"/>
        </p:xfrm>
        <a:graphic>
          <a:graphicData uri="http://schemas.openxmlformats.org/drawingml/2006/table">
            <a:tbl>
              <a:tblPr/>
              <a:tblGrid>
                <a:gridCol w="1799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18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299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NL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Problem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Frequent failure of reorganization projects due to predominant focus on cost-savings whilst ignoring stakeholders, experts and alternative scenarios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20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Ennovation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kumimoji="0" lang="en-GB" sz="2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Studio to </a:t>
                      </a:r>
                      <a:r>
                        <a:rPr kumimoji="0" lang="en-US" sz="2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generate, analyze, negotiate, and select reorganization scenarios during group sessions</a:t>
                      </a:r>
                      <a:endParaRPr kumimoji="0" lang="en-GB" sz="2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" name="Groep 3"/>
          <p:cNvGrpSpPr/>
          <p:nvPr/>
        </p:nvGrpSpPr>
        <p:grpSpPr>
          <a:xfrm>
            <a:off x="465365" y="3224893"/>
            <a:ext cx="6194067" cy="3428998"/>
            <a:chOff x="304800" y="2980891"/>
            <a:chExt cx="6482862" cy="3876674"/>
          </a:xfrm>
        </p:grpSpPr>
        <p:pic>
          <p:nvPicPr>
            <p:cNvPr id="2" name="Afbeelding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" y="2980891"/>
              <a:ext cx="6482862" cy="3876674"/>
            </a:xfrm>
            <a:prstGeom prst="rect">
              <a:avLst/>
            </a:prstGeom>
          </p:spPr>
        </p:pic>
        <p:sp>
          <p:nvSpPr>
            <p:cNvPr id="3" name="Tekstvak 2"/>
            <p:cNvSpPr txBox="1"/>
            <p:nvPr/>
          </p:nvSpPr>
          <p:spPr>
            <a:xfrm>
              <a:off x="4471967" y="3842240"/>
              <a:ext cx="1178110" cy="38275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GB" sz="1600" kern="0" dirty="0">
                  <a:solidFill>
                    <a:sysClr val="windowText" lastClr="000000"/>
                  </a:solidFill>
                </a:rPr>
                <a:t>Facilitator</a:t>
              </a:r>
            </a:p>
          </p:txBody>
        </p:sp>
        <p:sp>
          <p:nvSpPr>
            <p:cNvPr id="7" name="Tekstvak 6"/>
            <p:cNvSpPr txBox="1"/>
            <p:nvPr/>
          </p:nvSpPr>
          <p:spPr>
            <a:xfrm>
              <a:off x="5186138" y="4254507"/>
              <a:ext cx="1531188" cy="661121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600" kern="0" dirty="0">
                  <a:solidFill>
                    <a:sysClr val="windowText" lastClr="000000"/>
                  </a:solidFill>
                </a:rPr>
                <a:t>Stakeholders and experts</a:t>
              </a:r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550984" y="4228973"/>
              <a:ext cx="1152273" cy="661121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GB" sz="1600" kern="0" dirty="0">
                  <a:solidFill>
                    <a:sysClr val="windowText" lastClr="000000"/>
                  </a:solidFill>
                </a:rPr>
                <a:t>Problem </a:t>
              </a:r>
            </a:p>
            <a:p>
              <a:pPr algn="ctr"/>
              <a:r>
                <a:rPr lang="en-GB" sz="1600" kern="0" dirty="0">
                  <a:solidFill>
                    <a:sysClr val="windowText" lastClr="000000"/>
                  </a:solidFill>
                </a:rPr>
                <a:t>owners</a:t>
              </a:r>
            </a:p>
          </p:txBody>
        </p:sp>
        <p:sp>
          <p:nvSpPr>
            <p:cNvPr id="9" name="Tekstvak 8"/>
            <p:cNvSpPr txBox="1"/>
            <p:nvPr/>
          </p:nvSpPr>
          <p:spPr>
            <a:xfrm>
              <a:off x="1115755" y="3032938"/>
              <a:ext cx="3973668" cy="661121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600" kern="0" dirty="0">
                  <a:solidFill>
                    <a:sysClr val="windowText" lastClr="000000"/>
                  </a:solidFill>
                </a:rPr>
                <a:t>Decision app and collaboration process for scenario negotiation and selection</a:t>
              </a:r>
            </a:p>
          </p:txBody>
        </p:sp>
      </p:grpSp>
      <p:sp>
        <p:nvSpPr>
          <p:cNvPr id="11" name="Tekstvak 10"/>
          <p:cNvSpPr txBox="1"/>
          <p:nvPr/>
        </p:nvSpPr>
        <p:spPr>
          <a:xfrm>
            <a:off x="7323369" y="3224893"/>
            <a:ext cx="4065815" cy="35394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400" kern="0" dirty="0">
                <a:solidFill>
                  <a:sysClr val="windowText" lastClr="000000"/>
                </a:solidFill>
              </a:rPr>
              <a:t>Quotes from 2 pilot cases and 2 cases:</a:t>
            </a:r>
          </a:p>
          <a:p>
            <a:pPr marL="285750" indent="-285750">
              <a:buFontTx/>
              <a:buChar char="-"/>
            </a:pPr>
            <a:r>
              <a:rPr lang="en-GB" sz="1400" i="1" kern="0" dirty="0">
                <a:solidFill>
                  <a:sysClr val="windowText" lastClr="000000"/>
                </a:solidFill>
              </a:rPr>
              <a:t>“Creates overview”</a:t>
            </a:r>
          </a:p>
          <a:p>
            <a:pPr marL="285750" indent="-285750">
              <a:buFontTx/>
              <a:buChar char="-"/>
            </a:pPr>
            <a:r>
              <a:rPr lang="en-GB" sz="1400" i="1" kern="0" dirty="0">
                <a:solidFill>
                  <a:sysClr val="windowText" lastClr="000000"/>
                </a:solidFill>
              </a:rPr>
              <a:t>“Creates a shared picture”</a:t>
            </a:r>
          </a:p>
          <a:p>
            <a:pPr marL="285750" indent="-285750">
              <a:buFontTx/>
              <a:buChar char="-"/>
            </a:pPr>
            <a:r>
              <a:rPr lang="en-GB" sz="1400" i="1" kern="0" dirty="0">
                <a:solidFill>
                  <a:sysClr val="windowText" lastClr="000000"/>
                </a:solidFill>
              </a:rPr>
              <a:t>“Due to the colours immediate insight in attractiveness”</a:t>
            </a:r>
          </a:p>
          <a:p>
            <a:pPr marL="285750" indent="-285750">
              <a:buFontTx/>
              <a:buChar char="-"/>
            </a:pPr>
            <a:r>
              <a:rPr lang="en-US" sz="1400" i="1" kern="0" dirty="0">
                <a:solidFill>
                  <a:sysClr val="windowText" lastClr="000000"/>
                </a:solidFill>
              </a:rPr>
              <a:t>“Creates understanding for everyone’s views”</a:t>
            </a:r>
            <a:endParaRPr lang="en-GB" sz="1400" i="1" kern="0" dirty="0">
              <a:solidFill>
                <a:sysClr val="windowText" lastClr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sz="1400" i="1" kern="0" dirty="0">
                <a:solidFill>
                  <a:sysClr val="windowText" lastClr="000000"/>
                </a:solidFill>
              </a:rPr>
              <a:t>“Helps for the strategy that needs to be formed”</a:t>
            </a:r>
          </a:p>
          <a:p>
            <a:pPr marL="285750" indent="-285750">
              <a:buFontTx/>
              <a:buChar char="-"/>
            </a:pPr>
            <a:r>
              <a:rPr lang="en-GB" sz="1400" i="1" kern="0" dirty="0">
                <a:solidFill>
                  <a:sysClr val="windowText" lastClr="000000"/>
                </a:solidFill>
              </a:rPr>
              <a:t>“Objectifies”</a:t>
            </a:r>
          </a:p>
          <a:p>
            <a:pPr marL="285750" indent="-285750">
              <a:buFontTx/>
              <a:buChar char="-"/>
            </a:pPr>
            <a:r>
              <a:rPr lang="en-GB" sz="1400" i="1" kern="0" dirty="0">
                <a:solidFill>
                  <a:sysClr val="windowText" lastClr="000000"/>
                </a:solidFill>
              </a:rPr>
              <a:t>“Enables discussion”</a:t>
            </a:r>
          </a:p>
          <a:p>
            <a:pPr marL="285750" indent="-285750">
              <a:buFontTx/>
              <a:buChar char="-"/>
            </a:pPr>
            <a:r>
              <a:rPr lang="en-GB" sz="1400" i="1" kern="0" dirty="0">
                <a:solidFill>
                  <a:sysClr val="windowText" lastClr="000000"/>
                </a:solidFill>
              </a:rPr>
              <a:t>“Not only financial”</a:t>
            </a:r>
          </a:p>
          <a:p>
            <a:pPr marL="285750" indent="-285750">
              <a:buFontTx/>
              <a:buChar char="-"/>
            </a:pPr>
            <a:r>
              <a:rPr lang="en-GB" sz="1400" i="1" kern="0" dirty="0">
                <a:solidFill>
                  <a:sysClr val="windowText" lastClr="000000"/>
                </a:solidFill>
              </a:rPr>
              <a:t>“Quick results”</a:t>
            </a:r>
          </a:p>
          <a:p>
            <a:pPr marL="285750" indent="-285750">
              <a:buFontTx/>
              <a:buChar char="-"/>
            </a:pPr>
            <a:r>
              <a:rPr lang="en-GB" sz="1400" i="1" kern="0" dirty="0">
                <a:solidFill>
                  <a:sysClr val="windowText" lastClr="000000"/>
                </a:solidFill>
              </a:rPr>
              <a:t>“Visual”</a:t>
            </a:r>
          </a:p>
          <a:p>
            <a:pPr marL="285750" indent="-285750">
              <a:buFontTx/>
              <a:buChar char="-"/>
            </a:pPr>
            <a:r>
              <a:rPr lang="en-GB" sz="1400" i="1" kern="0" dirty="0">
                <a:solidFill>
                  <a:sysClr val="windowText" lastClr="000000"/>
                </a:solidFill>
              </a:rPr>
              <a:t>“To the point”</a:t>
            </a:r>
          </a:p>
          <a:p>
            <a:pPr marL="285750" indent="-285750">
              <a:buFontTx/>
              <a:buChar char="-"/>
            </a:pPr>
            <a:r>
              <a:rPr lang="en-GB" sz="1400" i="1" kern="0" dirty="0">
                <a:solidFill>
                  <a:sysClr val="windowText" lastClr="000000"/>
                </a:solidFill>
              </a:rPr>
              <a:t>“Fun to do”</a:t>
            </a:r>
          </a:p>
        </p:txBody>
      </p:sp>
    </p:spTree>
    <p:extLst>
      <p:ext uri="{BB962C8B-B14F-4D97-AF65-F5344CB8AC3E}">
        <p14:creationId xmlns:p14="http://schemas.microsoft.com/office/powerpoint/2010/main" val="534821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2090064" y="1028700"/>
            <a:ext cx="79343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200" kern="0" dirty="0" err="1">
                <a:solidFill>
                  <a:srgbClr val="000000"/>
                </a:solidFill>
                <a:latin typeface="Georgia" charset="0"/>
              </a:rPr>
              <a:t>Prosumer</a:t>
            </a:r>
            <a:r>
              <a:rPr lang="nl-NL" sz="3200" kern="0" dirty="0">
                <a:solidFill>
                  <a:srgbClr val="000000"/>
                </a:solidFill>
                <a:latin typeface="Georgia" charset="0"/>
              </a:rPr>
              <a:t> Community Development</a:t>
            </a:r>
            <a:endParaRPr lang="en-US" sz="3200" kern="0" dirty="0">
              <a:solidFill>
                <a:srgbClr val="000000"/>
              </a:solidFill>
              <a:latin typeface="Georgia" charset="0"/>
            </a:endParaRPr>
          </a:p>
        </p:txBody>
      </p:sp>
      <p:graphicFrame>
        <p:nvGraphicFramePr>
          <p:cNvPr id="6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231239"/>
              </p:ext>
            </p:extLst>
          </p:nvPr>
        </p:nvGraphicFramePr>
        <p:xfrm>
          <a:off x="1091194" y="1685925"/>
          <a:ext cx="10102046" cy="995996"/>
        </p:xfrm>
        <a:graphic>
          <a:graphicData uri="http://schemas.openxmlformats.org/drawingml/2006/table">
            <a:tbl>
              <a:tblPr/>
              <a:tblGrid>
                <a:gridCol w="2956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45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268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NL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Problem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Growth of Local Energy Communities 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31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Ennovation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kumimoji="0" lang="en-GB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Shopping Mall for Prosumer Communities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kstvak 1"/>
          <p:cNvSpPr txBox="1"/>
          <p:nvPr/>
        </p:nvSpPr>
        <p:spPr>
          <a:xfrm>
            <a:off x="5508831" y="2927890"/>
            <a:ext cx="568440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kern="0" dirty="0" err="1">
                <a:solidFill>
                  <a:sysClr val="windowText" lastClr="000000"/>
                </a:solidFill>
              </a:rPr>
              <a:t>Framing</a:t>
            </a:r>
            <a:r>
              <a:rPr lang="nl-NL" sz="2200" kern="0" dirty="0">
                <a:solidFill>
                  <a:sysClr val="windowText" lastClr="000000"/>
                </a:solidFill>
              </a:rPr>
              <a:t>: </a:t>
            </a:r>
          </a:p>
          <a:p>
            <a:pPr marL="355600" defTabSz="903288"/>
            <a:r>
              <a:rPr lang="nl-NL" sz="2200" kern="0" dirty="0" err="1">
                <a:solidFill>
                  <a:sysClr val="windowText" lastClr="000000"/>
                </a:solidFill>
              </a:rPr>
              <a:t>Facilitating</a:t>
            </a:r>
            <a:r>
              <a:rPr lang="nl-NL" sz="2200" kern="0" dirty="0">
                <a:solidFill>
                  <a:sysClr val="windowText" lastClr="000000"/>
                </a:solidFill>
              </a:rPr>
              <a:t> </a:t>
            </a:r>
            <a:r>
              <a:rPr lang="nl-NL" sz="2200" kern="0" dirty="0" err="1">
                <a:solidFill>
                  <a:sysClr val="windowText" lastClr="000000"/>
                </a:solidFill>
              </a:rPr>
              <a:t>the</a:t>
            </a:r>
            <a:r>
              <a:rPr lang="nl-NL" sz="2200" kern="0" dirty="0">
                <a:solidFill>
                  <a:sysClr val="windowText" lastClr="000000"/>
                </a:solidFill>
              </a:rPr>
              <a:t> </a:t>
            </a:r>
            <a:r>
              <a:rPr lang="nl-NL" sz="2200" kern="0" dirty="0" err="1">
                <a:solidFill>
                  <a:sysClr val="windowText" lastClr="000000"/>
                </a:solidFill>
              </a:rPr>
              <a:t>growth</a:t>
            </a:r>
            <a:r>
              <a:rPr lang="nl-NL" sz="2200" kern="0" dirty="0">
                <a:solidFill>
                  <a:sysClr val="windowText" lastClr="000000"/>
                </a:solidFill>
              </a:rPr>
              <a:t> of </a:t>
            </a:r>
            <a:r>
              <a:rPr lang="nl-NL" sz="2200" kern="0" dirty="0" err="1">
                <a:solidFill>
                  <a:sysClr val="windowText" lastClr="000000"/>
                </a:solidFill>
              </a:rPr>
              <a:t>local</a:t>
            </a:r>
            <a:r>
              <a:rPr lang="nl-NL" sz="2200" kern="0" dirty="0">
                <a:solidFill>
                  <a:sysClr val="windowText" lastClr="000000"/>
                </a:solidFill>
              </a:rPr>
              <a:t> energy communities</a:t>
            </a:r>
          </a:p>
          <a:p>
            <a:r>
              <a:rPr lang="nl-NL" sz="2200" kern="0" dirty="0" err="1">
                <a:solidFill>
                  <a:sysClr val="windowText" lastClr="000000"/>
                </a:solidFill>
              </a:rPr>
              <a:t>Collaboration</a:t>
            </a:r>
            <a:r>
              <a:rPr lang="nl-NL" sz="2200" kern="0" dirty="0">
                <a:solidFill>
                  <a:sysClr val="windowText" lastClr="000000"/>
                </a:solidFill>
              </a:rPr>
              <a:t>: </a:t>
            </a:r>
          </a:p>
          <a:p>
            <a:pPr marL="355600"/>
            <a:r>
              <a:rPr lang="nl-NL" sz="2200" kern="0" dirty="0">
                <a:solidFill>
                  <a:sysClr val="windowText" lastClr="000000"/>
                </a:solidFill>
              </a:rPr>
              <a:t>Platform </a:t>
            </a:r>
            <a:r>
              <a:rPr lang="nl-NL" sz="2200" kern="0" dirty="0" err="1">
                <a:solidFill>
                  <a:sysClr val="windowText" lastClr="000000"/>
                </a:solidFill>
              </a:rPr>
              <a:t>for</a:t>
            </a:r>
            <a:r>
              <a:rPr lang="nl-NL" sz="2200" kern="0" dirty="0">
                <a:solidFill>
                  <a:sysClr val="windowText" lastClr="000000"/>
                </a:solidFill>
              </a:rPr>
              <a:t> </a:t>
            </a:r>
            <a:r>
              <a:rPr lang="nl-NL" sz="2200" kern="0" dirty="0" err="1">
                <a:solidFill>
                  <a:sysClr val="windowText" lastClr="000000"/>
                </a:solidFill>
              </a:rPr>
              <a:t>prosumer</a:t>
            </a:r>
            <a:r>
              <a:rPr lang="nl-NL" sz="2200" kern="0" dirty="0">
                <a:solidFill>
                  <a:sysClr val="windowText" lastClr="000000"/>
                </a:solidFill>
              </a:rPr>
              <a:t> communities </a:t>
            </a:r>
            <a:r>
              <a:rPr lang="nl-NL" sz="2200" kern="0" dirty="0" err="1">
                <a:solidFill>
                  <a:sysClr val="windowText" lastClr="000000"/>
                </a:solidFill>
              </a:rPr>
              <a:t>and</a:t>
            </a:r>
            <a:r>
              <a:rPr lang="nl-NL" sz="2200" kern="0" dirty="0">
                <a:solidFill>
                  <a:sysClr val="windowText" lastClr="000000"/>
                </a:solidFill>
              </a:rPr>
              <a:t> stakeholders (i.e. </a:t>
            </a:r>
            <a:r>
              <a:rPr lang="nl-NL" sz="2200" kern="0" dirty="0" err="1">
                <a:solidFill>
                  <a:sysClr val="windowText" lastClr="000000"/>
                </a:solidFill>
              </a:rPr>
              <a:t>authorities</a:t>
            </a:r>
            <a:r>
              <a:rPr lang="nl-NL" sz="2200" kern="0" dirty="0">
                <a:solidFill>
                  <a:sysClr val="windowText" lastClr="000000"/>
                </a:solidFill>
              </a:rPr>
              <a:t>, energy service providers)</a:t>
            </a:r>
          </a:p>
          <a:p>
            <a:r>
              <a:rPr lang="nl-NL" sz="2200" kern="0" dirty="0" err="1">
                <a:solidFill>
                  <a:sysClr val="windowText" lastClr="000000"/>
                </a:solidFill>
              </a:rPr>
              <a:t>Rehearsing</a:t>
            </a:r>
            <a:r>
              <a:rPr lang="nl-NL" sz="2200" kern="0" dirty="0">
                <a:solidFill>
                  <a:sysClr val="windowText" lastClr="000000"/>
                </a:solidFill>
              </a:rPr>
              <a:t>:</a:t>
            </a:r>
          </a:p>
          <a:p>
            <a:pPr marL="355600"/>
            <a:r>
              <a:rPr lang="nl-NL" sz="2200" kern="0" dirty="0">
                <a:solidFill>
                  <a:sysClr val="windowText" lastClr="000000"/>
                </a:solidFill>
              </a:rPr>
              <a:t>Online shopping mall (suites) </a:t>
            </a:r>
            <a:r>
              <a:rPr lang="nl-NL" sz="2200" kern="0" dirty="0" err="1">
                <a:solidFill>
                  <a:sysClr val="windowText" lastClr="000000"/>
                </a:solidFill>
              </a:rPr>
              <a:t>providing</a:t>
            </a:r>
            <a:r>
              <a:rPr lang="nl-NL" sz="2200" kern="0" dirty="0">
                <a:solidFill>
                  <a:sysClr val="windowText" lastClr="000000"/>
                </a:solidFill>
              </a:rPr>
              <a:t> </a:t>
            </a:r>
            <a:r>
              <a:rPr lang="nl-NL" sz="2200" kern="0" dirty="0" err="1">
                <a:solidFill>
                  <a:sysClr val="windowText" lastClr="000000"/>
                </a:solidFill>
              </a:rPr>
              <a:t>decision</a:t>
            </a:r>
            <a:r>
              <a:rPr lang="nl-NL" sz="2200" kern="0" dirty="0">
                <a:solidFill>
                  <a:sysClr val="windowText" lastClr="000000"/>
                </a:solidFill>
              </a:rPr>
              <a:t> </a:t>
            </a:r>
            <a:r>
              <a:rPr lang="nl-NL" sz="2200" kern="0" dirty="0" err="1">
                <a:solidFill>
                  <a:sysClr val="windowText" lastClr="000000"/>
                </a:solidFill>
              </a:rPr>
              <a:t>enhancement</a:t>
            </a:r>
            <a:r>
              <a:rPr lang="nl-NL" sz="2200" kern="0" dirty="0">
                <a:solidFill>
                  <a:sysClr val="windowText" lastClr="000000"/>
                </a:solidFill>
              </a:rPr>
              <a:t> services </a:t>
            </a:r>
            <a:r>
              <a:rPr lang="nl-NL" sz="2200" kern="0" dirty="0" err="1">
                <a:solidFill>
                  <a:sysClr val="windowText" lastClr="000000"/>
                </a:solidFill>
              </a:rPr>
              <a:t>for</a:t>
            </a:r>
            <a:r>
              <a:rPr lang="nl-NL" sz="2200" kern="0" dirty="0">
                <a:solidFill>
                  <a:sysClr val="windowText" lastClr="000000"/>
                </a:solidFill>
              </a:rPr>
              <a:t> </a:t>
            </a:r>
            <a:r>
              <a:rPr lang="nl-NL" sz="2200" kern="0" dirty="0" err="1">
                <a:solidFill>
                  <a:sysClr val="windowText" lastClr="000000"/>
                </a:solidFill>
              </a:rPr>
              <a:t>growth</a:t>
            </a:r>
            <a:r>
              <a:rPr lang="nl-NL" sz="2200" kern="0" dirty="0">
                <a:solidFill>
                  <a:sysClr val="windowText" lastClr="000000"/>
                </a:solidFill>
              </a:rPr>
              <a:t> </a:t>
            </a:r>
            <a:r>
              <a:rPr lang="nl-NL" sz="2200" kern="0" dirty="0" err="1">
                <a:solidFill>
                  <a:sysClr val="windowText" lastClr="000000"/>
                </a:solidFill>
              </a:rPr>
              <a:t>path</a:t>
            </a:r>
            <a:r>
              <a:rPr lang="nl-NL" sz="2200" kern="0" dirty="0">
                <a:solidFill>
                  <a:sysClr val="windowText" lastClr="000000"/>
                </a:solidFill>
              </a:rPr>
              <a:t> support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94" y="3005854"/>
            <a:ext cx="3627767" cy="383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333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ChangeArrowheads="1"/>
          </p:cNvSpPr>
          <p:nvPr/>
        </p:nvSpPr>
        <p:spPr bwMode="auto">
          <a:xfrm>
            <a:off x="1919292" y="1160886"/>
            <a:ext cx="7934325" cy="71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91435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200" kern="0" dirty="0" err="1">
                <a:solidFill>
                  <a:srgbClr val="000000"/>
                </a:solidFill>
              </a:rPr>
              <a:t>Renewable</a:t>
            </a:r>
            <a:r>
              <a:rPr lang="nl-NL" sz="3200" kern="0" dirty="0">
                <a:solidFill>
                  <a:srgbClr val="000000"/>
                </a:solidFill>
              </a:rPr>
              <a:t> Energy </a:t>
            </a:r>
            <a:r>
              <a:rPr lang="nl-NL" sz="3200" kern="0" dirty="0" err="1">
                <a:solidFill>
                  <a:srgbClr val="000000"/>
                </a:solidFill>
              </a:rPr>
              <a:t>Generation</a:t>
            </a:r>
            <a:endParaRPr lang="en-US" sz="3200" kern="0" dirty="0">
              <a:solidFill>
                <a:srgbClr val="000000"/>
              </a:solidFill>
            </a:endParaRPr>
          </a:p>
        </p:txBody>
      </p:sp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6877352" y="3136821"/>
            <a:ext cx="4191000" cy="363175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 anchor="ctr">
            <a:spAutoFit/>
          </a:bodyPr>
          <a:lstStyle/>
          <a:p>
            <a:pPr defTabSz="91435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ko-KR" sz="2300" kern="0" dirty="0">
                <a:solidFill>
                  <a:srgbClr val="000000"/>
                </a:solidFill>
              </a:rPr>
              <a:t>Framing: </a:t>
            </a:r>
          </a:p>
          <a:p>
            <a:pPr defTabSz="91435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ko-KR" sz="2300" kern="0" dirty="0">
                <a:solidFill>
                  <a:srgbClr val="000000"/>
                </a:solidFill>
              </a:rPr>
              <a:t>    Smart grids and  renewables </a:t>
            </a:r>
          </a:p>
          <a:p>
            <a:pPr defTabSz="91435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ko-KR" sz="2300" kern="0" dirty="0">
                <a:solidFill>
                  <a:srgbClr val="000000"/>
                </a:solidFill>
              </a:rPr>
              <a:t>Collaboration: </a:t>
            </a:r>
          </a:p>
          <a:p>
            <a:pPr defTabSz="91435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ko-KR" sz="2300" kern="0" dirty="0">
                <a:solidFill>
                  <a:srgbClr val="000000"/>
                </a:solidFill>
              </a:rPr>
              <a:t>    Create conversations</a:t>
            </a:r>
          </a:p>
          <a:p>
            <a:pPr defTabSz="91435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ko-KR" sz="2300" kern="0" dirty="0">
                <a:solidFill>
                  <a:srgbClr val="000000"/>
                </a:solidFill>
              </a:rPr>
              <a:t>Rehearsing:</a:t>
            </a:r>
          </a:p>
          <a:p>
            <a:pPr defTabSz="91435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ko-KR" sz="2300" kern="0" dirty="0">
                <a:solidFill>
                  <a:srgbClr val="000000"/>
                </a:solidFill>
              </a:rPr>
              <a:t>    Simulate REG innovations </a:t>
            </a:r>
          </a:p>
          <a:p>
            <a:pPr defTabSz="914353" fontAlgn="base">
              <a:spcBef>
                <a:spcPct val="50000"/>
              </a:spcBef>
              <a:spcAft>
                <a:spcPct val="0"/>
              </a:spcAft>
            </a:pPr>
            <a:r>
              <a:rPr lang="en-GB" altLang="ko-KR" sz="2300" kern="0" dirty="0">
                <a:solidFill>
                  <a:srgbClr val="000000"/>
                </a:solidFill>
              </a:rPr>
              <a:t>    Transition interventions</a:t>
            </a:r>
          </a:p>
        </p:txBody>
      </p:sp>
      <p:graphicFrame>
        <p:nvGraphicFramePr>
          <p:cNvPr id="163857" name="Group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419246"/>
              </p:ext>
            </p:extLst>
          </p:nvPr>
        </p:nvGraphicFramePr>
        <p:xfrm>
          <a:off x="1109608" y="1786133"/>
          <a:ext cx="10924552" cy="1052603"/>
        </p:xfrm>
        <a:graphic>
          <a:graphicData uri="http://schemas.openxmlformats.org/drawingml/2006/table">
            <a:tbl>
              <a:tblPr/>
              <a:tblGrid>
                <a:gridCol w="2323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00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24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NL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Problem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NL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Transition</a:t>
                      </a:r>
                      <a:r>
                        <a:rPr kumimoji="0" lang="nl-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nl-NL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to</a:t>
                      </a:r>
                      <a:r>
                        <a:rPr kumimoji="0" lang="nl-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 Smart Energy </a:t>
                      </a:r>
                      <a:r>
                        <a:rPr kumimoji="0" lang="nl-NL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Communities</a:t>
                      </a:r>
                      <a:r>
                        <a:rPr kumimoji="0" lang="nl-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 (SC) In </a:t>
                      </a:r>
                      <a:r>
                        <a:rPr kumimoji="0" lang="nl-NL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Developing</a:t>
                      </a:r>
                      <a:r>
                        <a:rPr kumimoji="0" lang="nl-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nl-NL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Countries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1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Ennovation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Studio of Services </a:t>
                      </a:r>
                      <a:r>
                        <a:rPr kumimoji="0" lang="nl-NL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for</a:t>
                      </a:r>
                      <a:r>
                        <a:rPr kumimoji="0" lang="nl-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 SC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422" name="Rectangle 16"/>
          <p:cNvSpPr>
            <a:spLocks noChangeArrowheads="1"/>
          </p:cNvSpPr>
          <p:nvPr/>
        </p:nvSpPr>
        <p:spPr bwMode="auto">
          <a:xfrm>
            <a:off x="1524003" y="5359400"/>
            <a:ext cx="3709988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>
            <a:spAutoFit/>
          </a:bodyPr>
          <a:lstStyle/>
          <a:p>
            <a:pPr algn="ctr" defTabSz="914353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kern="0">
                <a:solidFill>
                  <a:srgbClr val="808080"/>
                </a:solidFill>
              </a:rPr>
              <a:t>www.wananchi.go.tz</a:t>
            </a:r>
          </a:p>
        </p:txBody>
      </p:sp>
      <p:pic>
        <p:nvPicPr>
          <p:cNvPr id="17423" name="Picture 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60" y="3059353"/>
            <a:ext cx="5040313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02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1828804" y="1216457"/>
            <a:ext cx="79343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200" kern="0" dirty="0">
                <a:solidFill>
                  <a:srgbClr val="000000"/>
                </a:solidFill>
                <a:latin typeface="Georgia" charset="0"/>
              </a:rPr>
              <a:t>Water Asset Management</a:t>
            </a:r>
            <a:endParaRPr lang="en-US" sz="3200" kern="0" dirty="0">
              <a:solidFill>
                <a:srgbClr val="000000"/>
              </a:solidFill>
              <a:latin typeface="Georgia" charset="0"/>
            </a:endParaRPr>
          </a:p>
        </p:txBody>
      </p:sp>
      <p:sp>
        <p:nvSpPr>
          <p:cNvPr id="35842" name="Rectangle 3"/>
          <p:cNvSpPr>
            <a:spLocks noChangeArrowheads="1"/>
          </p:cNvSpPr>
          <p:nvPr/>
        </p:nvSpPr>
        <p:spPr bwMode="auto">
          <a:xfrm>
            <a:off x="5405060" y="3265717"/>
            <a:ext cx="4944533" cy="3477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0" dirty="0">
                <a:solidFill>
                  <a:srgbClr val="000000"/>
                </a:solidFill>
              </a:rPr>
              <a:t>Framing: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0" dirty="0">
                <a:solidFill>
                  <a:srgbClr val="000000"/>
                </a:solidFill>
              </a:rPr>
              <a:t>   Asset management ,policy balancing,   corruption, fraud and millennium goals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kern="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0" dirty="0">
                <a:solidFill>
                  <a:srgbClr val="000000"/>
                </a:solidFill>
              </a:rPr>
              <a:t>Collaboration: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0" dirty="0">
                <a:solidFill>
                  <a:srgbClr val="000000"/>
                </a:solidFill>
              </a:rPr>
              <a:t>   Multiple </a:t>
            </a:r>
            <a:r>
              <a:rPr lang="en-US" sz="2000" kern="0" dirty="0" err="1">
                <a:solidFill>
                  <a:srgbClr val="000000"/>
                </a:solidFill>
              </a:rPr>
              <a:t>stakeholdes</a:t>
            </a:r>
            <a:r>
              <a:rPr lang="en-US" sz="2000" kern="0" dirty="0">
                <a:solidFill>
                  <a:srgbClr val="000000"/>
                </a:solidFill>
              </a:rPr>
              <a:t> with different metrics and methods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kern="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0" dirty="0">
                <a:solidFill>
                  <a:srgbClr val="000000"/>
                </a:solidFill>
              </a:rPr>
              <a:t>Rehearsing:</a:t>
            </a:r>
            <a:endParaRPr lang="en-GB" sz="2000" kern="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000" kern="0" dirty="0">
                <a:solidFill>
                  <a:srgbClr val="000000"/>
                </a:solidFill>
              </a:rPr>
              <a:t>   </a:t>
            </a:r>
            <a:r>
              <a:rPr lang="nl-NL" sz="2000" kern="0" dirty="0" err="1">
                <a:solidFill>
                  <a:srgbClr val="000000"/>
                </a:solidFill>
              </a:rPr>
              <a:t>Simulating</a:t>
            </a:r>
            <a:r>
              <a:rPr lang="nl-NL" sz="2000" kern="0" dirty="0">
                <a:solidFill>
                  <a:srgbClr val="000000"/>
                </a:solidFill>
              </a:rPr>
              <a:t> </a:t>
            </a:r>
            <a:r>
              <a:rPr lang="nl-NL" sz="2000" kern="0" dirty="0" err="1">
                <a:solidFill>
                  <a:srgbClr val="000000"/>
                </a:solidFill>
              </a:rPr>
              <a:t>interventions</a:t>
            </a:r>
            <a:endParaRPr lang="nl-NL" sz="2000" kern="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000" kern="0" dirty="0">
                <a:solidFill>
                  <a:srgbClr val="000000"/>
                </a:solidFill>
              </a:rPr>
              <a:t>   </a:t>
            </a:r>
            <a:r>
              <a:rPr lang="nl-NL" sz="2000" kern="0" dirty="0" err="1">
                <a:solidFill>
                  <a:srgbClr val="000000"/>
                </a:solidFill>
              </a:rPr>
              <a:t>Visuali</a:t>
            </a:r>
            <a:r>
              <a:rPr lang="nl-NL" kern="0" dirty="0" err="1">
                <a:solidFill>
                  <a:srgbClr val="000000"/>
                </a:solidFill>
              </a:rPr>
              <a:t>sation</a:t>
            </a:r>
            <a:endParaRPr lang="en-GB" kern="0" dirty="0">
              <a:solidFill>
                <a:srgbClr val="000000"/>
              </a:solidFill>
            </a:endParaRPr>
          </a:p>
        </p:txBody>
      </p:sp>
      <p:graphicFrame>
        <p:nvGraphicFramePr>
          <p:cNvPr id="6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65340"/>
              </p:ext>
            </p:extLst>
          </p:nvPr>
        </p:nvGraphicFramePr>
        <p:xfrm>
          <a:off x="514354" y="1755305"/>
          <a:ext cx="11250386" cy="1342971"/>
        </p:xfrm>
        <a:graphic>
          <a:graphicData uri="http://schemas.openxmlformats.org/drawingml/2006/table">
            <a:tbl>
              <a:tblPr/>
              <a:tblGrid>
                <a:gridCol w="3031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19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458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NL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Problem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High </a:t>
                      </a:r>
                      <a:r>
                        <a:rPr kumimoji="0" 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share of Non Revenue Water owing to poor infrastructure in developing countries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3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Ennovation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kumimoji="0" 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studio for asset management</a:t>
                      </a:r>
                      <a:endParaRPr kumimoji="0" lang="en-GB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585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536" y="3265714"/>
            <a:ext cx="4114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348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2098228" y="1257308"/>
            <a:ext cx="79343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200" kern="0" dirty="0">
                <a:solidFill>
                  <a:srgbClr val="000000"/>
                </a:solidFill>
                <a:latin typeface="Georgia" charset="0"/>
              </a:rPr>
              <a:t>Water Management </a:t>
            </a:r>
            <a:r>
              <a:rPr lang="nl-NL" sz="3200" kern="0" dirty="0" err="1">
                <a:solidFill>
                  <a:srgbClr val="000000"/>
                </a:solidFill>
                <a:latin typeface="Georgia" charset="0"/>
              </a:rPr>
              <a:t>and</a:t>
            </a:r>
            <a:r>
              <a:rPr lang="nl-NL" sz="3200" kern="0" dirty="0">
                <a:solidFill>
                  <a:srgbClr val="000000"/>
                </a:solidFill>
                <a:latin typeface="Georgia" charset="0"/>
              </a:rPr>
              <a:t> </a:t>
            </a:r>
            <a:r>
              <a:rPr lang="nl-NL" sz="3200" kern="0" dirty="0" err="1">
                <a:solidFill>
                  <a:srgbClr val="000000"/>
                </a:solidFill>
                <a:latin typeface="Georgia" charset="0"/>
              </a:rPr>
              <a:t>Flooding</a:t>
            </a:r>
            <a:endParaRPr lang="en-US" sz="3200" kern="0" dirty="0">
              <a:solidFill>
                <a:srgbClr val="000000"/>
              </a:solidFill>
              <a:latin typeface="Georgia" charset="0"/>
            </a:endParaRPr>
          </a:p>
        </p:txBody>
      </p:sp>
      <p:sp>
        <p:nvSpPr>
          <p:cNvPr id="35842" name="Rectangle 3"/>
          <p:cNvSpPr>
            <a:spLocks noChangeArrowheads="1"/>
          </p:cNvSpPr>
          <p:nvPr/>
        </p:nvSpPr>
        <p:spPr bwMode="auto">
          <a:xfrm>
            <a:off x="5791200" y="4244457"/>
            <a:ext cx="487680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kern="0" dirty="0">
              <a:solidFill>
                <a:srgbClr val="000000"/>
              </a:solidFill>
            </a:endParaRPr>
          </a:p>
        </p:txBody>
      </p:sp>
      <p:graphicFrame>
        <p:nvGraphicFramePr>
          <p:cNvPr id="6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905726"/>
              </p:ext>
            </p:extLst>
          </p:nvPr>
        </p:nvGraphicFramePr>
        <p:xfrm>
          <a:off x="1417833" y="1914533"/>
          <a:ext cx="8782531" cy="1103441"/>
        </p:xfrm>
        <a:graphic>
          <a:graphicData uri="http://schemas.openxmlformats.org/drawingml/2006/table">
            <a:tbl>
              <a:tblPr/>
              <a:tblGrid>
                <a:gridCol w="2527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5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524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NL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Problem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Risks for flooding due to climate changes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8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Ennovation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kumimoji="0" lang="en-US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A studio to discuss water asset optio</a:t>
                      </a:r>
                      <a:r>
                        <a:rPr kumimoji="0" 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ns</a:t>
                      </a:r>
                      <a:endParaRPr kumimoji="0" lang="en-GB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2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793" y="3037114"/>
            <a:ext cx="4893055" cy="3505682"/>
          </a:xfrm>
          <a:prstGeom prst="rect">
            <a:avLst/>
          </a:prstGeom>
        </p:spPr>
      </p:pic>
      <p:pic>
        <p:nvPicPr>
          <p:cNvPr id="8" name="Picture 2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4" y="3897731"/>
            <a:ext cx="4409161" cy="241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37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2313218" y="1265469"/>
            <a:ext cx="79343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200" kern="0" dirty="0">
                <a:solidFill>
                  <a:srgbClr val="000000"/>
                </a:solidFill>
                <a:latin typeface="+mj-lt"/>
              </a:rPr>
              <a:t>Water Management </a:t>
            </a:r>
            <a:r>
              <a:rPr lang="nl-NL" sz="3200" kern="0" dirty="0" err="1">
                <a:solidFill>
                  <a:srgbClr val="000000"/>
                </a:solidFill>
                <a:latin typeface="+mj-lt"/>
              </a:rPr>
              <a:t>and</a:t>
            </a:r>
            <a:r>
              <a:rPr lang="nl-NL" sz="3200" kern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nl-NL" sz="3200" kern="0" dirty="0" err="1">
                <a:solidFill>
                  <a:srgbClr val="000000"/>
                </a:solidFill>
                <a:latin typeface="+mj-lt"/>
              </a:rPr>
              <a:t>Flooding</a:t>
            </a:r>
            <a:endParaRPr lang="en-US" sz="3200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5842" name="Rectangle 3"/>
          <p:cNvSpPr>
            <a:spLocks noChangeArrowheads="1"/>
          </p:cNvSpPr>
          <p:nvPr/>
        </p:nvSpPr>
        <p:spPr bwMode="auto">
          <a:xfrm>
            <a:off x="5791200" y="4244457"/>
            <a:ext cx="487680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kern="0" dirty="0">
              <a:solidFill>
                <a:srgbClr val="000000"/>
              </a:solidFill>
            </a:endParaRPr>
          </a:p>
        </p:txBody>
      </p:sp>
      <p:graphicFrame>
        <p:nvGraphicFramePr>
          <p:cNvPr id="6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946811"/>
              </p:ext>
            </p:extLst>
          </p:nvPr>
        </p:nvGraphicFramePr>
        <p:xfrm>
          <a:off x="1674688" y="2000255"/>
          <a:ext cx="9236468" cy="1138671"/>
        </p:xfrm>
        <a:graphic>
          <a:graphicData uri="http://schemas.openxmlformats.org/drawingml/2006/table">
            <a:tbl>
              <a:tblPr/>
              <a:tblGrid>
                <a:gridCol w="2488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47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04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NL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Problem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Risks for flooding due to climate changes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56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Ennovation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kumimoji="0" lang="en-US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studio to discuss water asset options</a:t>
                      </a:r>
                      <a:endParaRPr kumimoji="0" lang="en-GB" sz="2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2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29" y="3355522"/>
            <a:ext cx="4257871" cy="3315646"/>
          </a:xfrm>
          <a:prstGeom prst="rect">
            <a:avLst/>
          </a:prstGeom>
        </p:spPr>
      </p:pic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6277659" y="3243345"/>
            <a:ext cx="4487333" cy="3614655"/>
          </a:xfrm>
        </p:spPr>
        <p:txBody>
          <a:bodyPr/>
          <a:lstStyle/>
          <a:p>
            <a:pPr marL="0" indent="0">
              <a:buNone/>
            </a:pPr>
            <a:r>
              <a:rPr lang="nl-NL" sz="2200" dirty="0" err="1">
                <a:latin typeface="Georgia" panose="02040502050405020303" pitchFamily="18" charset="0"/>
              </a:rPr>
              <a:t>Framing</a:t>
            </a:r>
            <a:r>
              <a:rPr lang="nl-NL" sz="2200" dirty="0">
                <a:latin typeface="Georgia" panose="02040502050405020303" pitchFamily="18" charset="0"/>
              </a:rPr>
              <a:t>: </a:t>
            </a:r>
          </a:p>
          <a:p>
            <a:pPr marL="0" indent="0">
              <a:buNone/>
            </a:pPr>
            <a:r>
              <a:rPr lang="nl-NL" sz="2200" dirty="0">
                <a:latin typeface="Georgia" panose="02040502050405020303" pitchFamily="18" charset="0"/>
              </a:rPr>
              <a:t>   </a:t>
            </a:r>
            <a:r>
              <a:rPr lang="nl-NL" sz="2200" dirty="0" err="1">
                <a:latin typeface="Georgia" panose="02040502050405020303" pitchFamily="18" charset="0"/>
              </a:rPr>
              <a:t>Influencing</a:t>
            </a:r>
            <a:r>
              <a:rPr lang="nl-NL" sz="2200" dirty="0">
                <a:latin typeface="Georgia" panose="02040502050405020303" pitchFamily="18" charset="0"/>
              </a:rPr>
              <a:t> </a:t>
            </a:r>
            <a:r>
              <a:rPr lang="nl-NL" sz="2200" dirty="0" err="1">
                <a:latin typeface="Georgia" panose="02040502050405020303" pitchFamily="18" charset="0"/>
              </a:rPr>
              <a:t>political</a:t>
            </a:r>
            <a:r>
              <a:rPr lang="nl-NL" sz="2200" dirty="0">
                <a:latin typeface="Georgia" panose="02040502050405020303" pitchFamily="18" charset="0"/>
              </a:rPr>
              <a:t> </a:t>
            </a:r>
            <a:r>
              <a:rPr lang="nl-NL" sz="2200" dirty="0" err="1">
                <a:latin typeface="Georgia" panose="02040502050405020303" pitchFamily="18" charset="0"/>
              </a:rPr>
              <a:t>bodies</a:t>
            </a:r>
            <a:endParaRPr lang="nl-NL" sz="22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nl-NL" sz="2200" dirty="0">
                <a:latin typeface="Georgia" panose="02040502050405020303" pitchFamily="18" charset="0"/>
              </a:rPr>
              <a:t>Collaborating:</a:t>
            </a:r>
          </a:p>
          <a:p>
            <a:pPr marL="0" indent="0">
              <a:buNone/>
            </a:pPr>
            <a:r>
              <a:rPr lang="nl-NL" sz="2200" dirty="0">
                <a:latin typeface="Georgia" panose="02040502050405020303" pitchFamily="18" charset="0"/>
              </a:rPr>
              <a:t>   </a:t>
            </a:r>
            <a:r>
              <a:rPr lang="nl-NL" sz="2200" dirty="0" err="1">
                <a:latin typeface="Georgia" panose="02040502050405020303" pitchFamily="18" charset="0"/>
              </a:rPr>
              <a:t>creating</a:t>
            </a:r>
            <a:r>
              <a:rPr lang="nl-NL" sz="2200" dirty="0">
                <a:latin typeface="Georgia" panose="02040502050405020303" pitchFamily="18" charset="0"/>
              </a:rPr>
              <a:t> awareness</a:t>
            </a:r>
          </a:p>
          <a:p>
            <a:pPr marL="0" indent="0">
              <a:buNone/>
            </a:pPr>
            <a:r>
              <a:rPr lang="nl-NL" sz="2200" dirty="0">
                <a:latin typeface="Georgia" panose="02040502050405020303" pitchFamily="18" charset="0"/>
              </a:rPr>
              <a:t>   budget </a:t>
            </a:r>
            <a:r>
              <a:rPr lang="nl-NL" sz="2200" dirty="0" err="1">
                <a:latin typeface="Georgia" panose="02040502050405020303" pitchFamily="18" charset="0"/>
              </a:rPr>
              <a:t>allocations</a:t>
            </a:r>
            <a:endParaRPr lang="nl-NL" sz="22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nl-NL" sz="2200" dirty="0" err="1">
                <a:latin typeface="Georgia" panose="02040502050405020303" pitchFamily="18" charset="0"/>
              </a:rPr>
              <a:t>Rehearsing</a:t>
            </a:r>
            <a:r>
              <a:rPr lang="nl-NL" sz="2200" dirty="0">
                <a:latin typeface="Georgia" panose="02040502050405020303" pitchFamily="18" charset="0"/>
              </a:rPr>
              <a:t>:</a:t>
            </a:r>
          </a:p>
          <a:p>
            <a:pPr marL="0" indent="0">
              <a:buNone/>
            </a:pPr>
            <a:r>
              <a:rPr lang="nl-NL" sz="2200" dirty="0">
                <a:latin typeface="Georgia" panose="02040502050405020303" pitchFamily="18" charset="0"/>
              </a:rPr>
              <a:t>   GIS </a:t>
            </a:r>
            <a:r>
              <a:rPr lang="nl-NL" sz="2200" dirty="0" err="1">
                <a:latin typeface="Georgia" panose="02040502050405020303" pitchFamily="18" charset="0"/>
              </a:rPr>
              <a:t>flooding</a:t>
            </a:r>
            <a:r>
              <a:rPr lang="nl-NL" sz="2200" dirty="0">
                <a:latin typeface="Georgia" panose="02040502050405020303" pitchFamily="18" charset="0"/>
              </a:rPr>
              <a:t> </a:t>
            </a:r>
            <a:r>
              <a:rPr lang="nl-NL" sz="2200" dirty="0" err="1">
                <a:latin typeface="Georgia" panose="02040502050405020303" pitchFamily="18" charset="0"/>
              </a:rPr>
              <a:t>models</a:t>
            </a:r>
            <a:endParaRPr lang="nl-NL" sz="22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nl-NL" sz="2200" dirty="0">
                <a:latin typeface="Georgia" panose="02040502050405020303" pitchFamily="18" charset="0"/>
              </a:rPr>
              <a:t>   </a:t>
            </a:r>
            <a:r>
              <a:rPr lang="nl-NL" sz="2200" dirty="0" err="1">
                <a:latin typeface="Georgia" panose="02040502050405020303" pitchFamily="18" charset="0"/>
              </a:rPr>
              <a:t>Collaborative</a:t>
            </a:r>
            <a:r>
              <a:rPr lang="nl-NL" sz="2200" dirty="0">
                <a:latin typeface="Georgia" panose="02040502050405020303" pitchFamily="18" charset="0"/>
              </a:rPr>
              <a:t> </a:t>
            </a:r>
            <a:r>
              <a:rPr lang="nl-NL" sz="2200" dirty="0" err="1">
                <a:latin typeface="Georgia" panose="02040502050405020303" pitchFamily="18" charset="0"/>
              </a:rPr>
              <a:t>scenarios</a:t>
            </a:r>
            <a:r>
              <a:rPr lang="nl-NL" sz="2200" dirty="0">
                <a:latin typeface="Georgia" panose="02040502050405020303" pitchFamily="18" charset="0"/>
              </a:rPr>
              <a:t> </a:t>
            </a:r>
          </a:p>
          <a:p>
            <a:pPr marL="0" indent="0">
              <a:buNone/>
            </a:pPr>
            <a:r>
              <a:rPr lang="nl-NL" sz="2200" dirty="0">
                <a:latin typeface="Georgia" panose="02040502050405020303" pitchFamily="18" charset="0"/>
              </a:rPr>
              <a:t>   Federated data </a:t>
            </a:r>
            <a:r>
              <a:rPr lang="nl-NL" sz="2200" dirty="0" err="1">
                <a:latin typeface="Georgia" panose="02040502050405020303" pitchFamily="18" charset="0"/>
              </a:rPr>
              <a:t>models</a:t>
            </a:r>
            <a:endParaRPr lang="nl-NL" sz="2200" dirty="0"/>
          </a:p>
        </p:txBody>
      </p:sp>
    </p:spTree>
    <p:extLst>
      <p:ext uri="{BB962C8B-B14F-4D97-AF65-F5344CB8AC3E}">
        <p14:creationId xmlns:p14="http://schemas.microsoft.com/office/powerpoint/2010/main" val="24397882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1787983" y="1273631"/>
            <a:ext cx="79343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charset="0"/>
              </a:rPr>
              <a:t>Poultry</a:t>
            </a:r>
            <a:r>
              <a:rPr kumimoji="0" lang="nl-NL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charset="0"/>
              </a:rPr>
              <a:t> </a:t>
            </a:r>
            <a:r>
              <a:rPr kumimoji="0" lang="nl-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charset="0"/>
              </a:rPr>
              <a:t>Farming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charset="0"/>
            </a:endParaRPr>
          </a:p>
        </p:txBody>
      </p:sp>
      <p:sp>
        <p:nvSpPr>
          <p:cNvPr id="35842" name="Rectangle 3"/>
          <p:cNvSpPr>
            <a:spLocks noChangeArrowheads="1"/>
          </p:cNvSpPr>
          <p:nvPr/>
        </p:nvSpPr>
        <p:spPr bwMode="auto">
          <a:xfrm>
            <a:off x="7135585" y="3317335"/>
            <a:ext cx="4327071" cy="329320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Framing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" kern="0" dirty="0">
                <a:solidFill>
                  <a:sysClr val="windowText" lastClr="000000"/>
                </a:solidFill>
              </a:rPr>
              <a:t>    </a:t>
            </a:r>
            <a:r>
              <a:rPr lang="nl-NL" sz="2000" kern="0" dirty="0" err="1">
                <a:solidFill>
                  <a:sysClr val="windowText" lastClr="000000"/>
                </a:solidFill>
              </a:rPr>
              <a:t>Decision</a:t>
            </a:r>
            <a:r>
              <a:rPr lang="nl-NL" sz="2000" kern="0" dirty="0">
                <a:solidFill>
                  <a:sysClr val="windowText" lastClr="000000"/>
                </a:solidFill>
              </a:rPr>
              <a:t> making </a:t>
            </a:r>
            <a:r>
              <a:rPr lang="nl-NL" sz="2000" kern="0" dirty="0" err="1">
                <a:solidFill>
                  <a:sysClr val="windowText" lastClr="000000"/>
                </a:solidFill>
              </a:rPr>
              <a:t>across</a:t>
            </a:r>
            <a:r>
              <a:rPr lang="nl-NL" sz="2000" kern="0" dirty="0">
                <a:solidFill>
                  <a:sysClr val="windowText" lastClr="000000"/>
                </a:solidFill>
              </a:rPr>
              <a:t> </a:t>
            </a:r>
            <a:r>
              <a:rPr lang="nl-NL" sz="2000" kern="0" dirty="0" err="1">
                <a:solidFill>
                  <a:sysClr val="windowText" lastClr="000000"/>
                </a:solidFill>
              </a:rPr>
              <a:t>the</a:t>
            </a:r>
            <a:r>
              <a:rPr lang="nl-NL" sz="2000" kern="0" dirty="0">
                <a:solidFill>
                  <a:sysClr val="windowText" lastClr="000000"/>
                </a:solidFill>
              </a:rPr>
              <a:t>       </a:t>
            </a:r>
            <a:r>
              <a:rPr lang="nl-NL" sz="2000" kern="0" dirty="0" err="1">
                <a:solidFill>
                  <a:sysClr val="windowText" lastClr="000000"/>
                </a:solidFill>
              </a:rPr>
              <a:t>poultry</a:t>
            </a:r>
            <a:r>
              <a:rPr lang="nl-NL" sz="2000" kern="0" dirty="0">
                <a:solidFill>
                  <a:sysClr val="windowText" lastClr="000000"/>
                </a:solidFill>
              </a:rPr>
              <a:t> farm management </a:t>
            </a:r>
            <a:r>
              <a:rPr lang="nl-NL" sz="2000" kern="0" dirty="0" err="1">
                <a:solidFill>
                  <a:sysClr val="windowText" lastClr="000000"/>
                </a:solidFill>
              </a:rPr>
              <a:t>processes</a:t>
            </a:r>
            <a:endParaRPr lang="nl-NL" sz="2000" kern="0" dirty="0">
              <a:solidFill>
                <a:sysClr val="windowText" lastClr="00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400" kern="0" dirty="0">
              <a:solidFill>
                <a:sysClr val="windowText" lastClr="00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Collaboration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" kern="0" dirty="0">
                <a:solidFill>
                  <a:sysClr val="windowText" lastClr="000000"/>
                </a:solidFill>
              </a:rPr>
              <a:t>      Farmers, regulators, </a:t>
            </a:r>
            <a:r>
              <a:rPr lang="nl-NL" sz="2000" kern="0" dirty="0" err="1">
                <a:solidFill>
                  <a:sysClr val="windowText" lastClr="000000"/>
                </a:solidFill>
              </a:rPr>
              <a:t>suppliers</a:t>
            </a:r>
            <a:r>
              <a:rPr lang="nl-NL" sz="2000" kern="0" dirty="0">
                <a:solidFill>
                  <a:sysClr val="windowText" lastClr="000000"/>
                </a:solidFill>
              </a:rPr>
              <a:t>, </a:t>
            </a:r>
            <a:r>
              <a:rPr lang="nl-NL" sz="2000" kern="0" dirty="0" err="1">
                <a:solidFill>
                  <a:sysClr val="windowText" lastClr="000000"/>
                </a:solidFill>
              </a:rPr>
              <a:t>veterinians</a:t>
            </a:r>
            <a:r>
              <a:rPr lang="nl-NL" sz="2000" kern="0" dirty="0">
                <a:solidFill>
                  <a:sysClr val="windowText" lastClr="000000"/>
                </a:solidFill>
              </a:rPr>
              <a:t>, extension </a:t>
            </a:r>
            <a:r>
              <a:rPr lang="nl-NL" sz="2000" kern="0" dirty="0" err="1">
                <a:solidFill>
                  <a:sysClr val="windowText" lastClr="000000"/>
                </a:solidFill>
              </a:rPr>
              <a:t>officers</a:t>
            </a:r>
            <a:r>
              <a:rPr lang="nl-NL" sz="2000" kern="0" dirty="0">
                <a:solidFill>
                  <a:sysClr val="windowText" lastClr="000000"/>
                </a:solidFill>
              </a:rPr>
              <a:t>, </a:t>
            </a:r>
            <a:r>
              <a:rPr lang="nl-NL" sz="2000" kern="0" dirty="0" err="1">
                <a:solidFill>
                  <a:sysClr val="windowText" lastClr="000000"/>
                </a:solidFill>
              </a:rPr>
              <a:t>customers</a:t>
            </a:r>
            <a:endParaRPr lang="nl-NL" sz="2000" kern="0" dirty="0">
              <a:solidFill>
                <a:sysClr val="windowText" lastClr="00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400" kern="0" dirty="0">
              <a:solidFill>
                <a:sysClr val="windowText" lastClr="00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Rehearsing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" kern="0" dirty="0">
                <a:solidFill>
                  <a:sysClr val="windowText" lastClr="000000"/>
                </a:solidFill>
              </a:rPr>
              <a:t>      </a:t>
            </a:r>
            <a:r>
              <a:rPr lang="nl-NL" sz="2000" kern="0" dirty="0" err="1">
                <a:solidFill>
                  <a:sysClr val="windowText" lastClr="000000"/>
                </a:solidFill>
              </a:rPr>
              <a:t>Visualisation</a:t>
            </a:r>
            <a:endParaRPr kumimoji="0" lang="nl-NL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6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102365"/>
              </p:ext>
            </p:extLst>
          </p:nvPr>
        </p:nvGraphicFramePr>
        <p:xfrm>
          <a:off x="616299" y="2004470"/>
          <a:ext cx="10578679" cy="1413847"/>
        </p:xfrm>
        <a:graphic>
          <a:graphicData uri="http://schemas.openxmlformats.org/drawingml/2006/table">
            <a:tbl>
              <a:tblPr/>
              <a:tblGrid>
                <a:gridCol w="1828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49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48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NL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Problem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Enhancing decision making in poultry farm management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9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Ennovation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kumimoji="0" lang="en-US" sz="2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Poultry Decision Enhancement Studio</a:t>
                      </a:r>
                      <a:endParaRPr kumimoji="0" lang="en-GB" sz="23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99" y="3418317"/>
            <a:ext cx="3571980" cy="3439683"/>
          </a:xfrm>
          <a:prstGeom prst="rect">
            <a:avLst/>
          </a:prstGeom>
        </p:spPr>
      </p:pic>
      <p:pic>
        <p:nvPicPr>
          <p:cNvPr id="7" name="Picture 2" descr="https://agropreneurnaija.files.wordpress.com/2015/08/20150718_112254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42" y="5225204"/>
            <a:ext cx="2517215" cy="141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0235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498021" y="1232816"/>
            <a:ext cx="11299372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charset="0"/>
              </a:rPr>
              <a:t>Digital </a:t>
            </a:r>
            <a:r>
              <a:rPr kumimoji="0" lang="nl-NL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charset="0"/>
              </a:rPr>
              <a:t>Governace</a:t>
            </a:r>
            <a:r>
              <a:rPr kumimoji="0" lang="nl-NL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charset="0"/>
              </a:rPr>
              <a:t> </a:t>
            </a:r>
            <a:r>
              <a:rPr kumimoji="0" lang="nl-NL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charset="0"/>
              </a:rPr>
              <a:t>for</a:t>
            </a:r>
            <a:r>
              <a:rPr kumimoji="0" lang="nl-NL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charset="0"/>
              </a:rPr>
              <a:t> </a:t>
            </a:r>
            <a:r>
              <a:rPr kumimoji="0" lang="nl-NL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charset="0"/>
              </a:rPr>
              <a:t>Infrastructure</a:t>
            </a:r>
            <a:r>
              <a:rPr kumimoji="0" lang="nl-NL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charset="0"/>
              </a:rPr>
              <a:t> Asset Management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charset="0"/>
            </a:endParaRPr>
          </a:p>
        </p:txBody>
      </p:sp>
      <p:graphicFrame>
        <p:nvGraphicFramePr>
          <p:cNvPr id="6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08401"/>
              </p:ext>
            </p:extLst>
          </p:nvPr>
        </p:nvGraphicFramePr>
        <p:xfrm>
          <a:off x="555171" y="1782536"/>
          <a:ext cx="11144250" cy="1350768"/>
        </p:xfrm>
        <a:graphic>
          <a:graphicData uri="http://schemas.openxmlformats.org/drawingml/2006/table">
            <a:tbl>
              <a:tblPr/>
              <a:tblGrid>
                <a:gridCol w="2294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50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039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NL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Problem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Enhancing Infrastructure Asset Management by Digital Governance 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76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Ennovation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kumimoji="0" lang="en-GB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Rand Water Way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208996" y="3298362"/>
            <a:ext cx="3803877" cy="3477996"/>
          </a:xfrm>
          <a:prstGeom prst="rect">
            <a:avLst/>
          </a:prstGeom>
        </p:spPr>
      </p:pic>
      <p:sp>
        <p:nvSpPr>
          <p:cNvPr id="7" name="Tijdelijke aanduiding voor inhoud 3"/>
          <p:cNvSpPr txBox="1">
            <a:spLocks/>
          </p:cNvSpPr>
          <p:nvPr/>
        </p:nvSpPr>
        <p:spPr>
          <a:xfrm>
            <a:off x="5919116" y="3171987"/>
            <a:ext cx="4743449" cy="3696291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nl-NL" sz="2200" kern="0" dirty="0" err="1">
                <a:solidFill>
                  <a:schemeClr val="bg2"/>
                </a:solidFill>
                <a:latin typeface="Georgia" panose="02040502050405020303" pitchFamily="18" charset="0"/>
              </a:rPr>
              <a:t>Framing</a:t>
            </a:r>
            <a:r>
              <a:rPr lang="nl-NL" sz="2200" kern="0" dirty="0">
                <a:solidFill>
                  <a:schemeClr val="bg2"/>
                </a:solidFill>
                <a:latin typeface="Georgia" panose="02040502050405020303" pitchFamily="18" charset="0"/>
              </a:rPr>
              <a:t>: </a:t>
            </a:r>
          </a:p>
          <a:p>
            <a:pPr marL="0" indent="0">
              <a:buFontTx/>
              <a:buNone/>
            </a:pPr>
            <a:r>
              <a:rPr lang="nl-NL" sz="2200" kern="0" dirty="0">
                <a:solidFill>
                  <a:schemeClr val="bg2"/>
                </a:solidFill>
                <a:latin typeface="Georgia" panose="02040502050405020303" pitchFamily="18" charset="0"/>
              </a:rPr>
              <a:t>   </a:t>
            </a:r>
            <a:r>
              <a:rPr lang="nl-NL" sz="2200" kern="0" dirty="0" err="1">
                <a:solidFill>
                  <a:schemeClr val="bg2"/>
                </a:solidFill>
                <a:latin typeface="Georgia" panose="02040502050405020303" pitchFamily="18" charset="0"/>
              </a:rPr>
              <a:t>Implementing</a:t>
            </a:r>
            <a:r>
              <a:rPr lang="nl-NL" sz="2200" kern="0" dirty="0">
                <a:solidFill>
                  <a:schemeClr val="bg2"/>
                </a:solidFill>
                <a:latin typeface="Georgia" panose="02040502050405020303" pitchFamily="18" charset="0"/>
              </a:rPr>
              <a:t> </a:t>
            </a:r>
            <a:r>
              <a:rPr lang="nl-NL" sz="2200" kern="0" dirty="0" err="1">
                <a:solidFill>
                  <a:schemeClr val="bg2"/>
                </a:solidFill>
                <a:latin typeface="Georgia" panose="02040502050405020303" pitchFamily="18" charset="0"/>
              </a:rPr>
              <a:t>enterprise-wide</a:t>
            </a:r>
            <a:r>
              <a:rPr lang="nl-NL" sz="2200" kern="0" dirty="0">
                <a:solidFill>
                  <a:schemeClr val="bg2"/>
                </a:solidFill>
                <a:latin typeface="Georgia" panose="02040502050405020303" pitchFamily="18" charset="0"/>
              </a:rPr>
              <a:t>    digital </a:t>
            </a:r>
            <a:r>
              <a:rPr lang="nl-NL" sz="2200" kern="0" dirty="0" err="1">
                <a:solidFill>
                  <a:schemeClr val="bg2"/>
                </a:solidFill>
                <a:latin typeface="Georgia" panose="02040502050405020303" pitchFamily="18" charset="0"/>
              </a:rPr>
              <a:t>governance</a:t>
            </a:r>
            <a:r>
              <a:rPr lang="nl-NL" sz="2200" kern="0" dirty="0">
                <a:solidFill>
                  <a:schemeClr val="bg2"/>
                </a:solidFill>
                <a:latin typeface="Georgia" panose="02040502050405020303" pitchFamily="18" charset="0"/>
              </a:rPr>
              <a:t>; </a:t>
            </a:r>
            <a:r>
              <a:rPr lang="nl-NL" sz="2200" kern="0" dirty="0" err="1">
                <a:solidFill>
                  <a:schemeClr val="bg2"/>
                </a:solidFill>
                <a:latin typeface="Georgia" panose="02040502050405020303" pitchFamily="18" charset="0"/>
              </a:rPr>
              <a:t>sustainability</a:t>
            </a:r>
            <a:endParaRPr lang="nl-NL" sz="2200" kern="0" dirty="0">
              <a:solidFill>
                <a:schemeClr val="bg2"/>
              </a:solidFill>
              <a:latin typeface="Georgia" panose="02040502050405020303" pitchFamily="18" charset="0"/>
            </a:endParaRPr>
          </a:p>
          <a:p>
            <a:pPr marL="0" indent="0">
              <a:buFontTx/>
              <a:buNone/>
            </a:pPr>
            <a:r>
              <a:rPr lang="nl-NL" sz="2200" kern="0" dirty="0">
                <a:solidFill>
                  <a:schemeClr val="bg2"/>
                </a:solidFill>
                <a:latin typeface="Georgia" panose="02040502050405020303" pitchFamily="18" charset="0"/>
              </a:rPr>
              <a:t>Collaborating:</a:t>
            </a:r>
          </a:p>
          <a:p>
            <a:pPr marL="0" indent="0">
              <a:buFontTx/>
              <a:buNone/>
            </a:pPr>
            <a:r>
              <a:rPr lang="nl-NL" sz="2200" kern="0" dirty="0">
                <a:solidFill>
                  <a:schemeClr val="bg2"/>
                </a:solidFill>
                <a:latin typeface="Georgia" panose="02040502050405020303" pitchFamily="18" charset="0"/>
              </a:rPr>
              <a:t>   Asset managers</a:t>
            </a:r>
          </a:p>
          <a:p>
            <a:pPr marL="0" indent="0">
              <a:buFontTx/>
              <a:buNone/>
            </a:pPr>
            <a:r>
              <a:rPr lang="nl-NL" sz="2200" kern="0" dirty="0" err="1">
                <a:solidFill>
                  <a:schemeClr val="bg2"/>
                </a:solidFill>
                <a:latin typeface="Georgia" panose="02040502050405020303" pitchFamily="18" charset="0"/>
              </a:rPr>
              <a:t>Rehearsing</a:t>
            </a:r>
            <a:r>
              <a:rPr lang="nl-NL" sz="2200" kern="0" dirty="0">
                <a:solidFill>
                  <a:schemeClr val="bg2"/>
                </a:solidFill>
                <a:latin typeface="Georgia" panose="02040502050405020303" pitchFamily="18" charset="0"/>
              </a:rPr>
              <a:t>:</a:t>
            </a:r>
          </a:p>
          <a:p>
            <a:pPr marL="0" indent="0">
              <a:buFontTx/>
              <a:buNone/>
            </a:pPr>
            <a:r>
              <a:rPr lang="nl-NL" sz="2200" kern="0" dirty="0">
                <a:solidFill>
                  <a:schemeClr val="bg2"/>
                </a:solidFill>
                <a:latin typeface="Georgia" panose="02040502050405020303" pitchFamily="18" charset="0"/>
              </a:rPr>
              <a:t>   Statistical analysis</a:t>
            </a:r>
          </a:p>
          <a:p>
            <a:pPr marL="0" indent="0">
              <a:buFontTx/>
              <a:buNone/>
            </a:pPr>
            <a:r>
              <a:rPr lang="nl-NL" sz="2200" kern="0" dirty="0">
                <a:solidFill>
                  <a:schemeClr val="bg2"/>
                </a:solidFill>
                <a:latin typeface="Georgia" panose="02040502050405020303" pitchFamily="18" charset="0"/>
              </a:rPr>
              <a:t>   </a:t>
            </a:r>
            <a:r>
              <a:rPr lang="nl-NL" sz="2200" kern="0" dirty="0" err="1">
                <a:solidFill>
                  <a:schemeClr val="bg2"/>
                </a:solidFill>
                <a:latin typeface="Georgia" panose="02040502050405020303" pitchFamily="18" charset="0"/>
              </a:rPr>
              <a:t>Forecasting</a:t>
            </a:r>
            <a:endParaRPr lang="nl-NL" sz="2200" kern="0" dirty="0">
              <a:solidFill>
                <a:schemeClr val="bg2"/>
              </a:solidFill>
              <a:latin typeface="Georgia" panose="02040502050405020303" pitchFamily="18" charset="0"/>
            </a:endParaRPr>
          </a:p>
          <a:p>
            <a:pPr marL="0" indent="0">
              <a:buFontTx/>
              <a:buNone/>
            </a:pPr>
            <a:r>
              <a:rPr lang="nl-NL" sz="2200" kern="0" dirty="0">
                <a:solidFill>
                  <a:schemeClr val="bg2"/>
                </a:solidFill>
                <a:latin typeface="Georgia" panose="02040502050405020303" pitchFamily="18" charset="0"/>
              </a:rPr>
              <a:t>   Dashboarding</a:t>
            </a:r>
            <a:endParaRPr lang="nl-NL" sz="2200" kern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9160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1828804" y="1240949"/>
            <a:ext cx="79343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charset="0"/>
              </a:rPr>
              <a:t>Agricultural Information Services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charset="0"/>
            </a:endParaRPr>
          </a:p>
        </p:txBody>
      </p:sp>
      <p:sp>
        <p:nvSpPr>
          <p:cNvPr id="5" name="Tijdelijke aanduiding voor inhoud 3"/>
          <p:cNvSpPr txBox="1">
            <a:spLocks/>
          </p:cNvSpPr>
          <p:nvPr/>
        </p:nvSpPr>
        <p:spPr>
          <a:xfrm>
            <a:off x="7125479" y="3065854"/>
            <a:ext cx="4743449" cy="3628862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nl-NL" sz="2200" kern="0" dirty="0" err="1">
                <a:solidFill>
                  <a:schemeClr val="bg2"/>
                </a:solidFill>
                <a:latin typeface="Georgia" panose="02040502050405020303" pitchFamily="18" charset="0"/>
              </a:rPr>
              <a:t>Framing</a:t>
            </a:r>
            <a:r>
              <a:rPr lang="nl-NL" sz="2200" kern="0" dirty="0">
                <a:solidFill>
                  <a:schemeClr val="bg2"/>
                </a:solidFill>
                <a:latin typeface="Georgia" panose="02040502050405020303" pitchFamily="18" charset="0"/>
              </a:rPr>
              <a:t>: </a:t>
            </a:r>
          </a:p>
          <a:p>
            <a:pPr marL="0" indent="0">
              <a:buFontTx/>
              <a:buNone/>
            </a:pPr>
            <a:r>
              <a:rPr lang="nl-NL" sz="2200" kern="0" dirty="0">
                <a:solidFill>
                  <a:schemeClr val="bg2"/>
                </a:solidFill>
                <a:latin typeface="Georgia" panose="02040502050405020303" pitchFamily="18" charset="0"/>
              </a:rPr>
              <a:t>   </a:t>
            </a:r>
            <a:r>
              <a:rPr lang="nl-NL" sz="2200" kern="0" dirty="0" err="1">
                <a:solidFill>
                  <a:schemeClr val="bg2"/>
                </a:solidFill>
                <a:latin typeface="Georgia" panose="02040502050405020303" pitchFamily="18" charset="0"/>
              </a:rPr>
              <a:t>Enabling</a:t>
            </a:r>
            <a:r>
              <a:rPr lang="nl-NL" sz="2200" kern="0" dirty="0">
                <a:solidFill>
                  <a:schemeClr val="bg2"/>
                </a:solidFill>
                <a:latin typeface="Georgia" panose="02040502050405020303" pitchFamily="18" charset="0"/>
              </a:rPr>
              <a:t> </a:t>
            </a:r>
            <a:r>
              <a:rPr lang="nl-NL" sz="2200" kern="0" dirty="0" err="1">
                <a:solidFill>
                  <a:schemeClr val="bg2"/>
                </a:solidFill>
                <a:latin typeface="Georgia" panose="02040502050405020303" pitchFamily="18" charset="0"/>
              </a:rPr>
              <a:t>equitable</a:t>
            </a:r>
            <a:r>
              <a:rPr lang="nl-NL" sz="2200" kern="0" dirty="0">
                <a:solidFill>
                  <a:schemeClr val="bg2"/>
                </a:solidFill>
                <a:latin typeface="Georgia" panose="02040502050405020303" pitchFamily="18" charset="0"/>
              </a:rPr>
              <a:t> access </a:t>
            </a:r>
            <a:r>
              <a:rPr lang="nl-NL" sz="2200" kern="0" dirty="0" err="1">
                <a:solidFill>
                  <a:schemeClr val="bg2"/>
                </a:solidFill>
                <a:latin typeface="Georgia" panose="02040502050405020303" pitchFamily="18" charset="0"/>
              </a:rPr>
              <a:t>to</a:t>
            </a:r>
            <a:r>
              <a:rPr lang="nl-NL" sz="2200" kern="0" dirty="0">
                <a:solidFill>
                  <a:schemeClr val="bg2"/>
                </a:solidFill>
                <a:latin typeface="Georgia" panose="02040502050405020303" pitchFamily="18" charset="0"/>
              </a:rPr>
              <a:t> </a:t>
            </a:r>
            <a:r>
              <a:rPr lang="nl-NL" sz="2200" kern="0" dirty="0" err="1">
                <a:solidFill>
                  <a:schemeClr val="bg2"/>
                </a:solidFill>
                <a:latin typeface="Georgia" panose="02040502050405020303" pitchFamily="18" charset="0"/>
              </a:rPr>
              <a:t>markets</a:t>
            </a:r>
            <a:r>
              <a:rPr lang="nl-NL" sz="2200" kern="0" dirty="0">
                <a:solidFill>
                  <a:schemeClr val="bg2"/>
                </a:solidFill>
                <a:latin typeface="Georgia" panose="02040502050405020303" pitchFamily="18" charset="0"/>
              </a:rPr>
              <a:t> </a:t>
            </a:r>
            <a:r>
              <a:rPr lang="nl-NL" sz="2200" kern="0" dirty="0" err="1">
                <a:solidFill>
                  <a:schemeClr val="bg2"/>
                </a:solidFill>
                <a:latin typeface="Georgia" panose="02040502050405020303" pitchFamily="18" charset="0"/>
              </a:rPr>
              <a:t>for</a:t>
            </a:r>
            <a:r>
              <a:rPr lang="nl-NL" sz="2200" kern="0" dirty="0">
                <a:solidFill>
                  <a:schemeClr val="bg2"/>
                </a:solidFill>
                <a:latin typeface="Georgia" panose="02040502050405020303" pitchFamily="18" charset="0"/>
              </a:rPr>
              <a:t> farmers</a:t>
            </a:r>
          </a:p>
          <a:p>
            <a:pPr marL="0" indent="0">
              <a:buFontTx/>
              <a:buNone/>
            </a:pPr>
            <a:endParaRPr lang="nl-NL" sz="1050" kern="0" dirty="0">
              <a:solidFill>
                <a:schemeClr val="bg2"/>
              </a:solidFill>
              <a:latin typeface="Georgia" panose="02040502050405020303" pitchFamily="18" charset="0"/>
            </a:endParaRPr>
          </a:p>
          <a:p>
            <a:pPr marL="0" indent="0">
              <a:buFontTx/>
              <a:buNone/>
            </a:pPr>
            <a:r>
              <a:rPr lang="nl-NL" sz="2200" kern="0" dirty="0">
                <a:solidFill>
                  <a:schemeClr val="bg2"/>
                </a:solidFill>
                <a:latin typeface="Georgia" panose="02040502050405020303" pitchFamily="18" charset="0"/>
              </a:rPr>
              <a:t>Collaborating:</a:t>
            </a:r>
          </a:p>
          <a:p>
            <a:pPr marL="0" indent="0">
              <a:buFontTx/>
              <a:buNone/>
            </a:pPr>
            <a:r>
              <a:rPr lang="nl-NL" sz="2200" kern="0" dirty="0">
                <a:solidFill>
                  <a:schemeClr val="bg2"/>
                </a:solidFill>
                <a:latin typeface="Georgia" panose="02040502050405020303" pitchFamily="18" charset="0"/>
              </a:rPr>
              <a:t>   Farmers, </a:t>
            </a:r>
            <a:r>
              <a:rPr lang="nl-NL" sz="2200" kern="0" dirty="0" err="1">
                <a:solidFill>
                  <a:schemeClr val="bg2"/>
                </a:solidFill>
                <a:latin typeface="Georgia" panose="02040502050405020303" pitchFamily="18" charset="0"/>
              </a:rPr>
              <a:t>Buyers</a:t>
            </a:r>
            <a:endParaRPr lang="nl-NL" sz="2200" kern="0" dirty="0">
              <a:solidFill>
                <a:schemeClr val="bg2"/>
              </a:solidFill>
              <a:latin typeface="Georgia" panose="02040502050405020303" pitchFamily="18" charset="0"/>
            </a:endParaRPr>
          </a:p>
          <a:p>
            <a:pPr marL="0" indent="0">
              <a:buFontTx/>
              <a:buNone/>
            </a:pPr>
            <a:endParaRPr lang="nl-NL" sz="1050" kern="0" dirty="0">
              <a:solidFill>
                <a:schemeClr val="bg2"/>
              </a:solidFill>
              <a:latin typeface="Georgia" panose="02040502050405020303" pitchFamily="18" charset="0"/>
            </a:endParaRPr>
          </a:p>
          <a:p>
            <a:pPr marL="0" indent="0">
              <a:buFontTx/>
              <a:buNone/>
            </a:pPr>
            <a:r>
              <a:rPr lang="nl-NL" sz="2200" kern="0" dirty="0" err="1">
                <a:solidFill>
                  <a:schemeClr val="bg2"/>
                </a:solidFill>
                <a:latin typeface="Georgia" panose="02040502050405020303" pitchFamily="18" charset="0"/>
              </a:rPr>
              <a:t>Rehearsing</a:t>
            </a:r>
            <a:r>
              <a:rPr lang="nl-NL" sz="2200" kern="0" dirty="0">
                <a:solidFill>
                  <a:schemeClr val="bg2"/>
                </a:solidFill>
                <a:latin typeface="Georgia" panose="02040502050405020303" pitchFamily="18" charset="0"/>
              </a:rPr>
              <a:t>:</a:t>
            </a:r>
          </a:p>
          <a:p>
            <a:pPr marL="0" indent="0">
              <a:buFontTx/>
              <a:buNone/>
            </a:pPr>
            <a:r>
              <a:rPr lang="nl-NL" sz="2200" kern="0" dirty="0">
                <a:solidFill>
                  <a:schemeClr val="bg2"/>
                </a:solidFill>
                <a:latin typeface="Georgia" panose="02040502050405020303" pitchFamily="18" charset="0"/>
              </a:rPr>
              <a:t>   </a:t>
            </a:r>
            <a:r>
              <a:rPr lang="nl-NL" sz="2200" kern="0" dirty="0" err="1">
                <a:solidFill>
                  <a:schemeClr val="bg2"/>
                </a:solidFill>
                <a:latin typeface="Georgia" panose="02040502050405020303" pitchFamily="18" charset="0"/>
              </a:rPr>
              <a:t>Visualisation</a:t>
            </a:r>
            <a:endParaRPr lang="nl-NL" sz="2200" kern="0" dirty="0">
              <a:solidFill>
                <a:schemeClr val="bg2"/>
              </a:solidFill>
              <a:latin typeface="Georgia" panose="02040502050405020303" pitchFamily="18" charset="0"/>
            </a:endParaRPr>
          </a:p>
          <a:p>
            <a:pPr marL="0" indent="0">
              <a:buFontTx/>
              <a:buNone/>
            </a:pPr>
            <a:r>
              <a:rPr lang="nl-NL" sz="2200" kern="0" dirty="0">
                <a:latin typeface="Georgia" panose="02040502050405020303" pitchFamily="18" charset="0"/>
              </a:rPr>
              <a:t>   Information Analysis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9099" t="21765" r="6854" b="13529"/>
          <a:stretch/>
        </p:blipFill>
        <p:spPr bwMode="auto">
          <a:xfrm>
            <a:off x="118972" y="3207214"/>
            <a:ext cx="6943136" cy="30058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571749"/>
              </p:ext>
            </p:extLst>
          </p:nvPr>
        </p:nvGraphicFramePr>
        <p:xfrm>
          <a:off x="342906" y="1869586"/>
          <a:ext cx="11454494" cy="1088648"/>
        </p:xfrm>
        <a:graphic>
          <a:graphicData uri="http://schemas.openxmlformats.org/drawingml/2006/table">
            <a:tbl>
              <a:tblPr/>
              <a:tblGrid>
                <a:gridCol w="3086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68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78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NL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Problem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j-lt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Farmers’ market and price decision making challenges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8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Ennovation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j-lt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kumimoji="0" 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Farmers’ Decision Enhancement Studio (FDES)</a:t>
                      </a:r>
                      <a:endParaRPr kumimoji="0" lang="en-GB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47174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1828804" y="1069505"/>
            <a:ext cx="79343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charset="0"/>
              </a:rPr>
              <a:t>Indigenous Knowledge and Food Security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charset="0"/>
            </a:endParaRPr>
          </a:p>
        </p:txBody>
      </p:sp>
      <p:graphicFrame>
        <p:nvGraphicFramePr>
          <p:cNvPr id="6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428498"/>
              </p:ext>
            </p:extLst>
          </p:nvPr>
        </p:nvGraphicFramePr>
        <p:xfrm>
          <a:off x="244930" y="1641008"/>
          <a:ext cx="11805555" cy="1310905"/>
        </p:xfrm>
        <a:graphic>
          <a:graphicData uri="http://schemas.openxmlformats.org/drawingml/2006/table">
            <a:tbl>
              <a:tblPr/>
              <a:tblGrid>
                <a:gridCol w="1836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8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562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NL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Problem</a:t>
                      </a: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j-lt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Managing and disseminating indigenous knowledge for sustainable food security in rural communities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3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Ennovation</a:t>
                      </a: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j-lt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kumimoji="0" lang="en-GB" sz="2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Decision enhancement studio for rural communities’ food security 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793067" y="3102342"/>
            <a:ext cx="461244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kern="0" dirty="0">
                <a:solidFill>
                  <a:sysClr val="windowText" lastClr="000000"/>
                </a:solidFill>
              </a:rPr>
              <a:t>Framing:</a:t>
            </a:r>
          </a:p>
          <a:p>
            <a:r>
              <a:rPr lang="en-US" sz="2100" kern="0" dirty="0">
                <a:solidFill>
                  <a:sysClr val="windowText" lastClr="000000"/>
                </a:solidFill>
              </a:rPr>
              <a:t>   Assessing, collaboration, communication and knowledge management </a:t>
            </a:r>
          </a:p>
          <a:p>
            <a:endParaRPr lang="en-US" sz="900" kern="0" dirty="0">
              <a:solidFill>
                <a:sysClr val="windowText" lastClr="000000"/>
              </a:solidFill>
            </a:endParaRPr>
          </a:p>
          <a:p>
            <a:r>
              <a:rPr lang="en-US" sz="2100" kern="0" dirty="0">
                <a:solidFill>
                  <a:sysClr val="windowText" lastClr="000000"/>
                </a:solidFill>
              </a:rPr>
              <a:t>Collaborating:</a:t>
            </a:r>
          </a:p>
          <a:p>
            <a:r>
              <a:rPr lang="en-US" sz="2100" kern="0" dirty="0">
                <a:solidFill>
                  <a:sysClr val="windowText" lastClr="000000"/>
                </a:solidFill>
              </a:rPr>
              <a:t>Farmers, community Development Officers, Civil society groups, local leaders</a:t>
            </a:r>
          </a:p>
          <a:p>
            <a:endParaRPr lang="en-US" sz="900" kern="0" dirty="0">
              <a:solidFill>
                <a:sysClr val="windowText" lastClr="000000"/>
              </a:solidFill>
            </a:endParaRPr>
          </a:p>
          <a:p>
            <a:r>
              <a:rPr lang="nl-NL" sz="2100" kern="0" dirty="0" err="1">
                <a:solidFill>
                  <a:sysClr val="windowText" lastClr="000000"/>
                </a:solidFill>
              </a:rPr>
              <a:t>Rehearsing</a:t>
            </a:r>
            <a:r>
              <a:rPr lang="nl-NL" sz="2100" kern="0" dirty="0">
                <a:solidFill>
                  <a:sysClr val="windowText" lastClr="000000"/>
                </a:solidFill>
              </a:rPr>
              <a:t>:</a:t>
            </a:r>
          </a:p>
          <a:p>
            <a:r>
              <a:rPr lang="nl-NL" sz="2100" kern="0" dirty="0" err="1">
                <a:solidFill>
                  <a:sysClr val="windowText" lastClr="000000"/>
                </a:solidFill>
              </a:rPr>
              <a:t>Simulating</a:t>
            </a:r>
            <a:endParaRPr lang="en-US" sz="2100" kern="0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094" y="3102342"/>
            <a:ext cx="3396342" cy="37391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3439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 err="1">
                <a:latin typeface="Georgia" charset="0"/>
                <a:ea typeface="ＭＳ Ｐゴシック" charset="0"/>
                <a:cs typeface="ＭＳ Ｐゴシック" charset="0"/>
              </a:rPr>
              <a:t>Inquiry</a:t>
            </a:r>
            <a:r>
              <a:rPr lang="nl-NL" sz="2800" dirty="0">
                <a:latin typeface="Georgia" charset="0"/>
                <a:ea typeface="ＭＳ Ｐゴシック" charset="0"/>
                <a:cs typeface="ＭＳ Ｐゴシック" charset="0"/>
              </a:rPr>
              <a:t> in </a:t>
            </a:r>
            <a:r>
              <a:rPr lang="nl-NL" sz="2800" dirty="0" err="1">
                <a:latin typeface="Georgia" charset="0"/>
                <a:ea typeface="ＭＳ Ｐゴシック" charset="0"/>
                <a:cs typeface="ＭＳ Ｐゴシック" charset="0"/>
              </a:rPr>
              <a:t>Perspective</a:t>
            </a:r>
            <a:endParaRPr lang="nl-NL" sz="2800" dirty="0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 err="1">
                <a:latin typeface="Georgia" charset="0"/>
                <a:ea typeface="ＭＳ Ｐゴシック" charset="0"/>
                <a:cs typeface="ＭＳ Ｐゴシック" charset="0"/>
              </a:rPr>
              <a:t>From</a:t>
            </a:r>
            <a:r>
              <a:rPr lang="nl-NL" sz="2400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2400" dirty="0" err="1">
                <a:latin typeface="Georgia" charset="0"/>
                <a:ea typeface="ＭＳ Ｐゴシック" charset="0"/>
                <a:cs typeface="ＭＳ Ｐゴシック" charset="0"/>
              </a:rPr>
              <a:t>Inquiry</a:t>
            </a:r>
            <a:r>
              <a:rPr lang="nl-NL" sz="2400" dirty="0">
                <a:latin typeface="Georgia" charset="0"/>
                <a:ea typeface="ＭＳ Ｐゴシック" charset="0"/>
                <a:cs typeface="ＭＳ Ｐゴシック" charset="0"/>
              </a:rPr>
              <a:t> Systems </a:t>
            </a:r>
            <a:r>
              <a:rPr lang="nl-NL" sz="2400" dirty="0" err="1">
                <a:latin typeface="Georgia" charset="0"/>
                <a:ea typeface="ＭＳ Ｐゴシック" charset="0"/>
                <a:cs typeface="ＭＳ Ｐゴシック" charset="0"/>
              </a:rPr>
              <a:t>Extending</a:t>
            </a:r>
            <a:r>
              <a:rPr lang="nl-NL" sz="2400" dirty="0">
                <a:latin typeface="Georgia" charset="0"/>
                <a:ea typeface="ＭＳ Ｐゴシック" charset="0"/>
                <a:cs typeface="ＭＳ Ｐゴシック" charset="0"/>
              </a:rPr>
              <a:t> the Mind</a:t>
            </a:r>
          </a:p>
          <a:p>
            <a:r>
              <a:rPr lang="nl-NL" sz="2400" dirty="0">
                <a:latin typeface="Georgia" charset="0"/>
                <a:ea typeface="ＭＳ Ｐゴシック" charset="0"/>
                <a:cs typeface="ＭＳ Ｐゴシック" charset="0"/>
              </a:rPr>
              <a:t>Through Environments </a:t>
            </a:r>
            <a:r>
              <a:rPr lang="nl-NL" sz="2400" dirty="0" err="1">
                <a:latin typeface="Georgia" charset="0"/>
                <a:ea typeface="ＭＳ Ｐゴシック" charset="0"/>
                <a:cs typeface="ＭＳ Ｐゴシック" charset="0"/>
              </a:rPr>
              <a:t>for</a:t>
            </a:r>
            <a:r>
              <a:rPr lang="nl-NL" sz="2400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2400" dirty="0" err="1">
                <a:latin typeface="Georgia" charset="0"/>
                <a:ea typeface="ＭＳ Ｐゴシック" charset="0"/>
                <a:cs typeface="ＭＳ Ｐゴシック" charset="0"/>
              </a:rPr>
              <a:t>Decision</a:t>
            </a:r>
            <a:r>
              <a:rPr lang="nl-NL" sz="2400" dirty="0">
                <a:latin typeface="Georgia" charset="0"/>
                <a:ea typeface="ＭＳ Ｐゴシック" charset="0"/>
                <a:cs typeface="ＭＳ Ｐゴシック" charset="0"/>
              </a:rPr>
              <a:t> Making</a:t>
            </a:r>
          </a:p>
          <a:p>
            <a:r>
              <a:rPr lang="nl-NL" sz="2400" dirty="0" err="1">
                <a:latin typeface="Georgia" charset="0"/>
                <a:ea typeface="ＭＳ Ｐゴシック" charset="0"/>
                <a:cs typeface="ＭＳ Ｐゴシック" charset="0"/>
              </a:rPr>
              <a:t>To</a:t>
            </a:r>
            <a:r>
              <a:rPr lang="nl-NL" sz="2400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2400" dirty="0" err="1">
                <a:latin typeface="Georgia" charset="0"/>
                <a:ea typeface="ＭＳ Ｐゴシック" charset="0"/>
                <a:cs typeface="ＭＳ Ｐゴシック" charset="0"/>
              </a:rPr>
              <a:t>Decision</a:t>
            </a:r>
            <a:r>
              <a:rPr lang="nl-NL" sz="2400" dirty="0">
                <a:latin typeface="Georgia" charset="0"/>
                <a:ea typeface="ＭＳ Ｐゴシック" charset="0"/>
                <a:cs typeface="ＭＳ Ｐゴシック" charset="0"/>
              </a:rPr>
              <a:t> Enhancement Services</a:t>
            </a:r>
          </a:p>
          <a:p>
            <a:r>
              <a:rPr lang="nl-NL" sz="2400" dirty="0">
                <a:latin typeface="Georgia" charset="0"/>
                <a:ea typeface="ＭＳ Ｐゴシック" charset="0"/>
                <a:cs typeface="ＭＳ Ｐゴシック" charset="0"/>
              </a:rPr>
              <a:t>For </a:t>
            </a:r>
            <a:r>
              <a:rPr lang="nl-NL" sz="2400" dirty="0" err="1">
                <a:latin typeface="Georgia" charset="0"/>
                <a:ea typeface="ＭＳ Ｐゴシック" charset="0"/>
                <a:cs typeface="ＭＳ Ｐゴシック" charset="0"/>
              </a:rPr>
              <a:t>Singerian</a:t>
            </a:r>
            <a:r>
              <a:rPr lang="nl-NL" sz="2400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2400" dirty="0" err="1">
                <a:latin typeface="Georgia" charset="0"/>
                <a:ea typeface="ＭＳ Ｐゴシック" charset="0"/>
                <a:cs typeface="ＭＳ Ｐゴシック" charset="0"/>
              </a:rPr>
              <a:t>Inquiry</a:t>
            </a:r>
            <a:r>
              <a:rPr lang="nl-NL" sz="2400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nl-NL" sz="2400" dirty="0">
                <a:latin typeface="Georgia" charset="0"/>
                <a:ea typeface="ＭＳ Ｐゴシック" charset="0"/>
                <a:cs typeface="ＭＳ Ｐゴシック" charset="0"/>
              </a:rPr>
              <a:t>In a Pragmatist </a:t>
            </a:r>
            <a:r>
              <a:rPr lang="nl-NL" sz="2400" dirty="0" err="1">
                <a:latin typeface="Georgia" charset="0"/>
                <a:ea typeface="ＭＳ Ｐゴシック" charset="0"/>
                <a:cs typeface="ＭＳ Ｐゴシック" charset="0"/>
              </a:rPr>
              <a:t>Abductive</a:t>
            </a:r>
            <a:r>
              <a:rPr lang="nl-NL" sz="2400" dirty="0">
                <a:latin typeface="Georgia" charset="0"/>
                <a:ea typeface="ＭＳ Ｐゴシック" charset="0"/>
                <a:cs typeface="ＭＳ Ｐゴシック" charset="0"/>
              </a:rPr>
              <a:t> Framework</a:t>
            </a:r>
          </a:p>
          <a:p>
            <a:endParaRPr lang="nl-NL" sz="2400" dirty="0">
              <a:latin typeface="Georgia" charset="0"/>
              <a:ea typeface="ＭＳ Ｐゴシック" charset="0"/>
              <a:cs typeface="ＭＳ Ｐゴシック" charset="0"/>
            </a:endParaRPr>
          </a:p>
          <a:p>
            <a:endParaRPr lang="nl-NL" dirty="0">
              <a:latin typeface="Georgi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nl-NL" sz="1800" dirty="0">
                <a:latin typeface="Georgia" charset="0"/>
                <a:ea typeface="ＭＳ Ｐゴシック" charset="0"/>
                <a:cs typeface="ＭＳ Ｐゴシック" charset="0"/>
              </a:rPr>
              <a:t>‘</a:t>
            </a:r>
            <a:r>
              <a:rPr lang="nl-NL" sz="1800" i="1" dirty="0" err="1">
                <a:latin typeface="Georgia" charset="0"/>
                <a:ea typeface="ＭＳ Ｐゴシック" charset="0"/>
                <a:cs typeface="ＭＳ Ｐゴシック" charset="0"/>
              </a:rPr>
              <a:t>Decision</a:t>
            </a:r>
            <a:r>
              <a:rPr lang="nl-NL" sz="1800" i="1" dirty="0">
                <a:latin typeface="Georgia" charset="0"/>
                <a:ea typeface="ＭＳ Ｐゴシック" charset="0"/>
                <a:cs typeface="ＭＳ Ｐゴシック" charset="0"/>
              </a:rPr>
              <a:t> Enhancement Services: </a:t>
            </a:r>
            <a:r>
              <a:rPr lang="nl-NL" sz="1800" i="1" dirty="0" err="1">
                <a:latin typeface="Georgia" charset="0"/>
                <a:ea typeface="ＭＳ Ｐゴシック" charset="0"/>
                <a:cs typeface="ＭＳ Ｐゴシック" charset="0"/>
              </a:rPr>
              <a:t>Rehearsing</a:t>
            </a:r>
            <a:r>
              <a:rPr lang="nl-NL" sz="1800" i="1" dirty="0">
                <a:latin typeface="Georgia" charset="0"/>
                <a:ea typeface="ＭＳ Ｐゴシック" charset="0"/>
                <a:cs typeface="ＭＳ Ｐゴシック" charset="0"/>
              </a:rPr>
              <a:t> the </a:t>
            </a:r>
            <a:r>
              <a:rPr lang="nl-NL" sz="1800" i="1" dirty="0" err="1">
                <a:latin typeface="Georgia" charset="0"/>
                <a:ea typeface="ＭＳ Ｐゴシック" charset="0"/>
                <a:cs typeface="ＭＳ Ｐゴシック" charset="0"/>
              </a:rPr>
              <a:t>Future</a:t>
            </a:r>
            <a:r>
              <a:rPr lang="nl-NL" sz="1800" i="1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1800" i="1" dirty="0" err="1">
                <a:latin typeface="Georgia" charset="0"/>
                <a:ea typeface="ＭＳ Ｐゴシック" charset="0"/>
                <a:cs typeface="ＭＳ Ｐゴシック" charset="0"/>
              </a:rPr>
              <a:t>for</a:t>
            </a:r>
            <a:r>
              <a:rPr lang="nl-NL" sz="1800" i="1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1800" i="1" dirty="0" err="1">
                <a:latin typeface="Georgia" charset="0"/>
                <a:ea typeface="ＭＳ Ｐゴシック" charset="0"/>
                <a:cs typeface="ＭＳ Ｐゴシック" charset="0"/>
              </a:rPr>
              <a:t>Decisions</a:t>
            </a:r>
            <a:r>
              <a:rPr lang="nl-NL" sz="1800" i="1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1800" i="1" dirty="0" err="1">
                <a:latin typeface="Georgia" charset="0"/>
                <a:ea typeface="ＭＳ Ｐゴシック" charset="0"/>
                <a:cs typeface="ＭＳ Ｐゴシック" charset="0"/>
              </a:rPr>
              <a:t>that</a:t>
            </a:r>
            <a:r>
              <a:rPr lang="nl-NL" sz="1800" i="1" dirty="0">
                <a:latin typeface="Georgia" charset="0"/>
                <a:ea typeface="ＭＳ Ｐゴシック" charset="0"/>
                <a:cs typeface="ＭＳ Ｐゴシック" charset="0"/>
              </a:rPr>
              <a:t> Matter’, Peter G.W. Keen and Henk G.Sol, IOS Press, Amsterdam, 2008</a:t>
            </a:r>
          </a:p>
          <a:p>
            <a:pPr marL="0" indent="0">
              <a:buNone/>
            </a:pPr>
            <a:endParaRPr lang="nl-NL" i="1" dirty="0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1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12" indent="-28573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42" indent="-228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18" indent="-228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95" indent="-228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471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648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825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001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0"/>
              </a:spcBef>
            </a:pPr>
            <a:endParaRPr lang="en-US" sz="1000" kern="0" dirty="0">
              <a:solidFill>
                <a:srgbClr val="707070"/>
              </a:solidFill>
              <a:latin typeface="Verdana" charset="0"/>
            </a:endParaRPr>
          </a:p>
        </p:txBody>
      </p:sp>
      <p:sp>
        <p:nvSpPr>
          <p:cNvPr id="4813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12" indent="-28573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42" indent="-228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18" indent="-228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95" indent="-228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471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648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825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001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000" kern="0" dirty="0">
                <a:solidFill>
                  <a:srgbClr val="707070"/>
                </a:solidFill>
                <a:latin typeface="Verdana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257942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2005810" y="1018824"/>
            <a:ext cx="7934325" cy="846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charset="0"/>
            </a:endParaRPr>
          </a:p>
        </p:txBody>
      </p:sp>
      <p:sp>
        <p:nvSpPr>
          <p:cNvPr id="35842" name="Rectangle 3"/>
          <p:cNvSpPr>
            <a:spLocks noChangeArrowheads="1"/>
          </p:cNvSpPr>
          <p:nvPr/>
        </p:nvSpPr>
        <p:spPr bwMode="auto">
          <a:xfrm>
            <a:off x="9877427" y="6224754"/>
            <a:ext cx="2060628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Drs Ype W. van Wijk RE RA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5984" y="2714636"/>
            <a:ext cx="3222939" cy="3208627"/>
          </a:xfrm>
          <a:prstGeom prst="rect">
            <a:avLst/>
          </a:prstGeom>
        </p:spPr>
      </p:pic>
      <p:grpSp>
        <p:nvGrpSpPr>
          <p:cNvPr id="12" name="Groep 11"/>
          <p:cNvGrpSpPr/>
          <p:nvPr/>
        </p:nvGrpSpPr>
        <p:grpSpPr>
          <a:xfrm>
            <a:off x="41265" y="2738729"/>
            <a:ext cx="8857806" cy="4067423"/>
            <a:chOff x="623821" y="2533017"/>
            <a:chExt cx="8925091" cy="4267925"/>
          </a:xfrm>
        </p:grpSpPr>
        <p:pic>
          <p:nvPicPr>
            <p:cNvPr id="15" name="Afbeelding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8033" y="2533017"/>
              <a:ext cx="2232603" cy="839905"/>
            </a:xfrm>
            <a:prstGeom prst="rect">
              <a:avLst/>
            </a:prstGeom>
          </p:spPr>
        </p:pic>
        <p:pic>
          <p:nvPicPr>
            <p:cNvPr id="16" name="Afbeelding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1608" y="3645694"/>
              <a:ext cx="2305452" cy="844190"/>
            </a:xfrm>
            <a:prstGeom prst="rect">
              <a:avLst/>
            </a:prstGeom>
          </p:spPr>
        </p:pic>
        <p:pic>
          <p:nvPicPr>
            <p:cNvPr id="17" name="Afbeelding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9727" y="4762656"/>
              <a:ext cx="2412582" cy="899898"/>
            </a:xfrm>
            <a:prstGeom prst="rect">
              <a:avLst/>
            </a:prstGeom>
          </p:spPr>
        </p:pic>
        <p:pic>
          <p:nvPicPr>
            <p:cNvPr id="18" name="Afbeelding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3821" y="5935326"/>
              <a:ext cx="3106789" cy="865616"/>
            </a:xfrm>
            <a:prstGeom prst="rect">
              <a:avLst/>
            </a:prstGeom>
          </p:spPr>
        </p:pic>
        <p:sp>
          <p:nvSpPr>
            <p:cNvPr id="19" name="Tekstvak 18"/>
            <p:cNvSpPr txBox="1"/>
            <p:nvPr/>
          </p:nvSpPr>
          <p:spPr>
            <a:xfrm>
              <a:off x="3915504" y="2536459"/>
              <a:ext cx="5056899" cy="1082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Define Chain Enterprise Protocol</a:t>
              </a:r>
            </a:p>
            <a:p>
              <a:pPr marL="321366" marR="0" lvl="0" indent="-321366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Chain Enterprise Principles</a:t>
              </a:r>
            </a:p>
            <a:p>
              <a:pPr marL="321366" marR="0" lvl="0" indent="-321366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Enactment and Enforcement Policy</a:t>
              </a:r>
            </a:p>
            <a:p>
              <a:pPr marL="321366" marR="0" lvl="0" indent="-321366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Maturity level of Risk Management and Auditing</a:t>
              </a:r>
            </a:p>
            <a:p>
              <a:pPr marL="321366" marR="0" lvl="0" indent="-321366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Maximal CE Business Impact, Minimal CE Assurance level</a:t>
              </a:r>
            </a:p>
          </p:txBody>
        </p:sp>
        <p:sp>
          <p:nvSpPr>
            <p:cNvPr id="20" name="Tekstvak 19"/>
            <p:cNvSpPr txBox="1"/>
            <p:nvPr/>
          </p:nvSpPr>
          <p:spPr>
            <a:xfrm>
              <a:off x="3915503" y="3779061"/>
              <a:ext cx="5056899" cy="882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21366" marR="0" lvl="0" indent="-321366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TORC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profile</a:t>
              </a:r>
            </a:p>
            <a:p>
              <a:pPr marL="321366" marR="0" lvl="0" indent="-321366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Chain Enterprise Risk Assessment (SCN/SDN)</a:t>
              </a:r>
            </a:p>
            <a:p>
              <a:pPr marL="321366" marR="0" lvl="0" indent="-321366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Timing and allocating Risk-Control Levels</a:t>
              </a:r>
            </a:p>
            <a:p>
              <a:pPr marL="321366" marR="0" lvl="0" indent="-321366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Risk tolerance chain for chain enterprise</a:t>
              </a:r>
            </a:p>
          </p:txBody>
        </p:sp>
        <p:sp>
          <p:nvSpPr>
            <p:cNvPr id="21" name="Tekstvak 20"/>
            <p:cNvSpPr txBox="1"/>
            <p:nvPr/>
          </p:nvSpPr>
          <p:spPr>
            <a:xfrm>
              <a:off x="3915503" y="4762656"/>
              <a:ext cx="5056899" cy="882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21366" marR="0" lvl="0" indent="-321366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CICS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profile</a:t>
              </a:r>
            </a:p>
            <a:p>
              <a:pPr marL="321366" marR="0" lvl="0" indent="-321366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Audit (primary) enforcement rules</a:t>
              </a:r>
            </a:p>
            <a:p>
              <a:pPr marL="321366" marR="0" lvl="0" indent="-321366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Timing and allocating auditing enforcement</a:t>
              </a:r>
            </a:p>
            <a:p>
              <a:pPr marL="321366" marR="0" lvl="0" indent="-321366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Audit materiality for chain enterprise</a:t>
              </a:r>
            </a:p>
          </p:txBody>
        </p:sp>
        <p:sp>
          <p:nvSpPr>
            <p:cNvPr id="22" name="Tekstvak 21"/>
            <p:cNvSpPr txBox="1"/>
            <p:nvPr/>
          </p:nvSpPr>
          <p:spPr>
            <a:xfrm>
              <a:off x="3915504" y="5909624"/>
              <a:ext cx="5633408" cy="882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21366" marR="0" lvl="0" indent="-321366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EAE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profile</a:t>
              </a:r>
            </a:p>
            <a:p>
              <a:pPr marL="321366" marR="0" lvl="0" indent="-321366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Collect audit evidence, audit chain enterprise enforcement rules, </a:t>
              </a:r>
            </a:p>
            <a:p>
              <a:pPr marL="321366" marR="0" lvl="0" indent="-321366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Cross-organizational attest Chain Enterprise (professional judgement)</a:t>
              </a:r>
            </a:p>
            <a:p>
              <a:pPr marL="321366" marR="0" lvl="0" indent="-321366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Chain Enterprise Assurance Opinion</a:t>
              </a:r>
            </a:p>
          </p:txBody>
        </p:sp>
      </p:grpSp>
      <p:graphicFrame>
        <p:nvGraphicFramePr>
          <p:cNvPr id="23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75204"/>
              </p:ext>
            </p:extLst>
          </p:nvPr>
        </p:nvGraphicFramePr>
        <p:xfrm>
          <a:off x="295783" y="1140432"/>
          <a:ext cx="11642272" cy="1504794"/>
        </p:xfrm>
        <a:graphic>
          <a:graphicData uri="http://schemas.openxmlformats.org/drawingml/2006/table">
            <a:tbl>
              <a:tblPr/>
              <a:tblGrid>
                <a:gridCol w="20065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35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337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NL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Problem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j-lt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Establishing assurance when composite products or services are produced in Chain Enterprises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42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Ennovation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j-lt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kumimoji="0" lang="en-GB" sz="2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The CANTOR approach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26688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1768176" y="1068281"/>
            <a:ext cx="7934325" cy="42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charset="0"/>
              </a:rPr>
              <a:t>Assurance in Chain Enterprises</a:t>
            </a:r>
          </a:p>
        </p:txBody>
      </p:sp>
      <p:sp>
        <p:nvSpPr>
          <p:cNvPr id="35842" name="Rectangle 3"/>
          <p:cNvSpPr>
            <a:spLocks noChangeArrowheads="1"/>
          </p:cNvSpPr>
          <p:nvPr/>
        </p:nvSpPr>
        <p:spPr bwMode="auto">
          <a:xfrm>
            <a:off x="9181104" y="6475811"/>
            <a:ext cx="2387653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drs</a:t>
            </a:r>
            <a:r>
              <a: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Ype W. van Wijk RE RA</a:t>
            </a:r>
          </a:p>
        </p:txBody>
      </p:sp>
      <p:sp>
        <p:nvSpPr>
          <p:cNvPr id="8" name="Rechthoek 7"/>
          <p:cNvSpPr/>
          <p:nvPr/>
        </p:nvSpPr>
        <p:spPr>
          <a:xfrm>
            <a:off x="304312" y="1399281"/>
            <a:ext cx="32095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10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approach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2889" y="2065563"/>
            <a:ext cx="2093879" cy="2968973"/>
          </a:xfrm>
          <a:prstGeom prst="rect">
            <a:avLst/>
          </a:prstGeom>
        </p:spPr>
      </p:pic>
      <p:sp>
        <p:nvSpPr>
          <p:cNvPr id="39" name="Rechthoek 38"/>
          <p:cNvSpPr/>
          <p:nvPr/>
        </p:nvSpPr>
        <p:spPr>
          <a:xfrm>
            <a:off x="8144933" y="4954582"/>
            <a:ext cx="4047067" cy="1600424"/>
          </a:xfrm>
          <a:prstGeom prst="rect">
            <a:avLst/>
          </a:prstGeom>
        </p:spPr>
        <p:txBody>
          <a:bodyPr wrap="square" lIns="91425" tIns="45713" rIns="91425" bIns="45713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Enterprise Assurance Evaluation</a:t>
            </a:r>
          </a:p>
          <a:p>
            <a:pPr marL="285705" marR="0" lvl="0" indent="-285705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9CE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Chain Enterprise Assurance attest, based on audit evidence and professional judgement</a:t>
            </a:r>
          </a:p>
          <a:p>
            <a:pPr marL="285705" marR="0" lvl="0" indent="-285705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Cross-organizational attest</a:t>
            </a:r>
          </a:p>
          <a:p>
            <a:pPr marL="285705" marR="0" lvl="0" indent="-285705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9CE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EAE opinion for the Chain Enterprise</a:t>
            </a:r>
          </a:p>
          <a:p>
            <a:pPr marL="285705" marR="0" lvl="0" indent="-285705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9CE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Based on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9CE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block chain technology </a:t>
            </a:r>
          </a:p>
        </p:txBody>
      </p:sp>
      <p:sp>
        <p:nvSpPr>
          <p:cNvPr id="35845" name="Rechthoek 35844"/>
          <p:cNvSpPr/>
          <p:nvPr/>
        </p:nvSpPr>
        <p:spPr>
          <a:xfrm>
            <a:off x="9060912" y="1491614"/>
            <a:ext cx="2787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Chain Enterprise Protocol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87" y="1630114"/>
            <a:ext cx="8773781" cy="450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56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1828804" y="1077669"/>
            <a:ext cx="79343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200" kern="0" dirty="0" err="1">
                <a:solidFill>
                  <a:srgbClr val="000000"/>
                </a:solidFill>
                <a:latin typeface="Georgia" charset="0"/>
              </a:rPr>
              <a:t>Dynamic</a:t>
            </a:r>
            <a:r>
              <a:rPr lang="nl-NL" sz="3200" kern="0" dirty="0">
                <a:solidFill>
                  <a:srgbClr val="000000"/>
                </a:solidFill>
                <a:latin typeface="Georgia" charset="0"/>
              </a:rPr>
              <a:t> </a:t>
            </a:r>
            <a:r>
              <a:rPr lang="nl-NL" sz="3200" kern="0" dirty="0" err="1">
                <a:solidFill>
                  <a:srgbClr val="000000"/>
                </a:solidFill>
                <a:latin typeface="Georgia" charset="0"/>
              </a:rPr>
              <a:t>Modeling</a:t>
            </a:r>
            <a:r>
              <a:rPr lang="nl-NL" sz="3200" kern="0" dirty="0">
                <a:solidFill>
                  <a:srgbClr val="000000"/>
                </a:solidFill>
                <a:latin typeface="Georgia" charset="0"/>
              </a:rPr>
              <a:t> of IS </a:t>
            </a:r>
            <a:r>
              <a:rPr lang="nl-NL" sz="3200" kern="0" dirty="0" err="1">
                <a:solidFill>
                  <a:srgbClr val="000000"/>
                </a:solidFill>
                <a:latin typeface="Georgia" charset="0"/>
              </a:rPr>
              <a:t>Success</a:t>
            </a:r>
            <a:endParaRPr lang="en-US" sz="3200" kern="0" dirty="0">
              <a:solidFill>
                <a:srgbClr val="000000"/>
              </a:solidFill>
              <a:latin typeface="Georgia" charset="0"/>
            </a:endParaRPr>
          </a:p>
        </p:txBody>
      </p:sp>
      <p:sp>
        <p:nvSpPr>
          <p:cNvPr id="35842" name="Rectangle 3"/>
          <p:cNvSpPr>
            <a:spLocks noChangeArrowheads="1"/>
          </p:cNvSpPr>
          <p:nvPr/>
        </p:nvSpPr>
        <p:spPr bwMode="auto">
          <a:xfrm>
            <a:off x="1524000" y="2801435"/>
            <a:ext cx="487680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kern="0" dirty="0">
                <a:solidFill>
                  <a:srgbClr val="000000"/>
                </a:solidFill>
              </a:rPr>
              <a:t>Paul Ssemaluulu  Mukasa</a:t>
            </a:r>
          </a:p>
        </p:txBody>
      </p:sp>
      <p:graphicFrame>
        <p:nvGraphicFramePr>
          <p:cNvPr id="6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989587"/>
              </p:ext>
            </p:extLst>
          </p:nvPr>
        </p:nvGraphicFramePr>
        <p:xfrm>
          <a:off x="857253" y="1673665"/>
          <a:ext cx="10899321" cy="1024571"/>
        </p:xfrm>
        <a:graphic>
          <a:graphicData uri="http://schemas.openxmlformats.org/drawingml/2006/table">
            <a:tbl>
              <a:tblPr/>
              <a:tblGrid>
                <a:gridCol w="2620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78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618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NL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Problem</a:t>
                      </a: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j-lt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Assessing Success of IS in Developing Countries 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3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Ennovation</a:t>
                      </a: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j-lt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kumimoji="0" lang="en-GB" sz="2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 Dynamic Instrument for Assessment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507" y="3164335"/>
            <a:ext cx="7968343" cy="361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55372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93067" y="2832930"/>
            <a:ext cx="4612440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kern="0" dirty="0">
                <a:solidFill>
                  <a:sysClr val="windowText" lastClr="000000"/>
                </a:solidFill>
              </a:rPr>
              <a:t>Framing:</a:t>
            </a:r>
          </a:p>
          <a:p>
            <a:r>
              <a:rPr lang="en-US" sz="2100" kern="0" dirty="0">
                <a:solidFill>
                  <a:sysClr val="windowText" lastClr="000000"/>
                </a:solidFill>
              </a:rPr>
              <a:t>   Documented failures exceeding 30% in developing countries</a:t>
            </a:r>
          </a:p>
          <a:p>
            <a:r>
              <a:rPr lang="en-US" sz="2100" kern="0" dirty="0">
                <a:solidFill>
                  <a:sysClr val="windowText" lastClr="000000"/>
                </a:solidFill>
              </a:rPr>
              <a:t>   Shortage of skilled and knowledgeable personnel</a:t>
            </a:r>
          </a:p>
          <a:p>
            <a:r>
              <a:rPr lang="en-US" sz="2100" kern="0" dirty="0">
                <a:solidFill>
                  <a:sysClr val="windowText" lastClr="000000"/>
                </a:solidFill>
              </a:rPr>
              <a:t>   Inadequate pay</a:t>
            </a:r>
          </a:p>
          <a:p>
            <a:endParaRPr lang="en-US" sz="900" kern="0" dirty="0">
              <a:solidFill>
                <a:sysClr val="windowText" lastClr="000000"/>
              </a:solidFill>
            </a:endParaRPr>
          </a:p>
          <a:p>
            <a:r>
              <a:rPr lang="en-US" sz="2100" kern="0" dirty="0">
                <a:solidFill>
                  <a:sysClr val="windowText" lastClr="000000"/>
                </a:solidFill>
              </a:rPr>
              <a:t>Collaborating:</a:t>
            </a:r>
          </a:p>
          <a:p>
            <a:r>
              <a:rPr lang="en-US" sz="2100" kern="0" dirty="0">
                <a:solidFill>
                  <a:sysClr val="windowText" lastClr="000000"/>
                </a:solidFill>
              </a:rPr>
              <a:t>Multiple stakeholders  creating better awareness</a:t>
            </a:r>
          </a:p>
          <a:p>
            <a:endParaRPr lang="en-US" sz="900" kern="0" dirty="0">
              <a:solidFill>
                <a:sysClr val="windowText" lastClr="000000"/>
              </a:solidFill>
            </a:endParaRPr>
          </a:p>
          <a:p>
            <a:r>
              <a:rPr lang="nl-NL" sz="2100" kern="0" dirty="0" err="1">
                <a:solidFill>
                  <a:sysClr val="windowText" lastClr="000000"/>
                </a:solidFill>
              </a:rPr>
              <a:t>Rehearsing</a:t>
            </a:r>
            <a:r>
              <a:rPr lang="nl-NL" sz="2100" kern="0" dirty="0">
                <a:solidFill>
                  <a:sysClr val="windowText" lastClr="000000"/>
                </a:solidFill>
              </a:rPr>
              <a:t>:</a:t>
            </a:r>
          </a:p>
          <a:p>
            <a:r>
              <a:rPr lang="nl-NL" sz="2100" kern="0" dirty="0" err="1">
                <a:solidFill>
                  <a:sysClr val="windowText" lastClr="000000"/>
                </a:solidFill>
              </a:rPr>
              <a:t>Simulating</a:t>
            </a:r>
            <a:r>
              <a:rPr lang="nl-NL" sz="2100" kern="0" dirty="0">
                <a:solidFill>
                  <a:sysClr val="windowText" lastClr="000000"/>
                </a:solidFill>
              </a:rPr>
              <a:t> IS </a:t>
            </a:r>
            <a:r>
              <a:rPr lang="nl-NL" sz="2100" kern="0" dirty="0" err="1">
                <a:solidFill>
                  <a:sysClr val="windowText" lastClr="000000"/>
                </a:solidFill>
              </a:rPr>
              <a:t>success</a:t>
            </a:r>
            <a:r>
              <a:rPr lang="nl-NL" sz="2100" kern="0" dirty="0">
                <a:solidFill>
                  <a:sysClr val="windowText" lastClr="000000"/>
                </a:solidFill>
              </a:rPr>
              <a:t> </a:t>
            </a:r>
            <a:r>
              <a:rPr lang="nl-NL" sz="2100" kern="0" dirty="0" err="1">
                <a:solidFill>
                  <a:sysClr val="windowText" lastClr="000000"/>
                </a:solidFill>
              </a:rPr>
              <a:t>Scenarios</a:t>
            </a:r>
            <a:endParaRPr lang="en-US" sz="210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02333" y="1118520"/>
            <a:ext cx="79343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800" kern="0" dirty="0" err="1">
                <a:solidFill>
                  <a:srgbClr val="000000"/>
                </a:solidFill>
                <a:latin typeface="Georgia" charset="0"/>
              </a:rPr>
              <a:t>Dynamic</a:t>
            </a:r>
            <a:r>
              <a:rPr lang="nl-NL" sz="2800" kern="0" dirty="0">
                <a:solidFill>
                  <a:srgbClr val="000000"/>
                </a:solidFill>
                <a:latin typeface="Georgia" charset="0"/>
              </a:rPr>
              <a:t> </a:t>
            </a:r>
            <a:r>
              <a:rPr lang="nl-NL" sz="2800" kern="0" dirty="0" err="1">
                <a:solidFill>
                  <a:srgbClr val="000000"/>
                </a:solidFill>
                <a:latin typeface="Georgia" charset="0"/>
              </a:rPr>
              <a:t>Modeling</a:t>
            </a:r>
            <a:r>
              <a:rPr lang="nl-NL" sz="2800" kern="0" dirty="0">
                <a:solidFill>
                  <a:srgbClr val="000000"/>
                </a:solidFill>
                <a:latin typeface="Georgia" charset="0"/>
              </a:rPr>
              <a:t> of IS </a:t>
            </a:r>
            <a:r>
              <a:rPr lang="nl-NL" sz="2800" kern="0" dirty="0" err="1">
                <a:solidFill>
                  <a:srgbClr val="000000"/>
                </a:solidFill>
                <a:latin typeface="Georgia" charset="0"/>
              </a:rPr>
              <a:t>Success</a:t>
            </a:r>
            <a:endParaRPr lang="en-US" sz="2800" kern="0" dirty="0">
              <a:solidFill>
                <a:srgbClr val="000000"/>
              </a:solidFill>
              <a:latin typeface="Georgia" charset="0"/>
            </a:endParaRPr>
          </a:p>
        </p:txBody>
      </p:sp>
      <p:graphicFrame>
        <p:nvGraphicFramePr>
          <p:cNvPr id="6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244171"/>
              </p:ext>
            </p:extLst>
          </p:nvPr>
        </p:nvGraphicFramePr>
        <p:xfrm>
          <a:off x="1109609" y="1657337"/>
          <a:ext cx="10181597" cy="1138858"/>
        </p:xfrm>
        <a:graphic>
          <a:graphicData uri="http://schemas.openxmlformats.org/drawingml/2006/table">
            <a:tbl>
              <a:tblPr/>
              <a:tblGrid>
                <a:gridCol w="2743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8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047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NL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Problem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Assessing Success of IS in Developing Countries 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3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Ennovation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kumimoji="0" lang="en-GB" sz="2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A Dynamic Instrument for Assessment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05" y="3112252"/>
            <a:ext cx="4868561" cy="336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3470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2000253" y="1071019"/>
            <a:ext cx="79343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800" kern="0" dirty="0" err="1">
                <a:solidFill>
                  <a:srgbClr val="000000"/>
                </a:solidFill>
                <a:latin typeface="Georgia" charset="0"/>
              </a:rPr>
              <a:t>Maternity</a:t>
            </a:r>
            <a:r>
              <a:rPr lang="nl-NL" sz="2800" kern="0" dirty="0">
                <a:solidFill>
                  <a:srgbClr val="000000"/>
                </a:solidFill>
                <a:latin typeface="Georgia" charset="0"/>
              </a:rPr>
              <a:t> Health</a:t>
            </a:r>
            <a:endParaRPr lang="en-US" sz="2800" kern="0" dirty="0">
              <a:solidFill>
                <a:srgbClr val="000000"/>
              </a:solidFill>
              <a:latin typeface="Georgia" charset="0"/>
            </a:endParaRPr>
          </a:p>
        </p:txBody>
      </p:sp>
      <p:graphicFrame>
        <p:nvGraphicFramePr>
          <p:cNvPr id="6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091513"/>
              </p:ext>
            </p:extLst>
          </p:nvPr>
        </p:nvGraphicFramePr>
        <p:xfrm>
          <a:off x="555171" y="1557966"/>
          <a:ext cx="11340193" cy="1083104"/>
        </p:xfrm>
        <a:graphic>
          <a:graphicData uri="http://schemas.openxmlformats.org/drawingml/2006/table">
            <a:tbl>
              <a:tblPr/>
              <a:tblGrid>
                <a:gridCol w="2139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01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47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NL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Problem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j-lt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High Death Rate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3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Ennovation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j-lt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kumimoji="0" lang="en-GB" sz="2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 Decision Enhancement Platform for Maternity and Post-Natal Care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588281" y="2764572"/>
            <a:ext cx="4686597" cy="40934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kern="0" dirty="0">
                <a:solidFill>
                  <a:srgbClr val="000000"/>
                </a:solidFill>
              </a:rPr>
              <a:t>Framing: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kern="0" dirty="0">
                <a:solidFill>
                  <a:srgbClr val="000000"/>
                </a:solidFill>
              </a:rPr>
              <a:t>   Identifying maternity and post-natal care issues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00" kern="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kern="0" dirty="0">
                <a:solidFill>
                  <a:srgbClr val="000000"/>
                </a:solidFill>
              </a:rPr>
              <a:t>Collaboration: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kern="0" dirty="0">
                <a:solidFill>
                  <a:srgbClr val="000000"/>
                </a:solidFill>
              </a:rPr>
              <a:t>   Engagement between the mothers, community health workers, gynecologists, nurses and midwives.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00" kern="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kern="0" dirty="0">
                <a:solidFill>
                  <a:srgbClr val="000000"/>
                </a:solidFill>
              </a:rPr>
              <a:t>Rehearsing:</a:t>
            </a:r>
            <a:endParaRPr lang="en-GB" sz="2200" kern="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200" kern="0" dirty="0">
                <a:solidFill>
                  <a:srgbClr val="000000"/>
                </a:solidFill>
              </a:rPr>
              <a:t>   Experiments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200" kern="0" dirty="0">
                <a:solidFill>
                  <a:srgbClr val="000000"/>
                </a:solidFill>
              </a:rPr>
              <a:t>   </a:t>
            </a:r>
            <a:r>
              <a:rPr lang="en-US" sz="2200" kern="0" dirty="0">
                <a:solidFill>
                  <a:srgbClr val="000000"/>
                </a:solidFill>
              </a:rPr>
              <a:t>Simulation</a:t>
            </a:r>
            <a:endParaRPr lang="en-GB" sz="2200" kern="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kern="0" dirty="0">
                <a:solidFill>
                  <a:srgbClr val="000000"/>
                </a:solidFill>
              </a:rPr>
              <a:t> </a:t>
            </a:r>
            <a:endParaRPr lang="en-GB" sz="2200" kern="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283" y="2809954"/>
            <a:ext cx="4392132" cy="386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85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3" name="Object 2"/>
          <p:cNvGraphicFramePr>
            <a:graphicFrameLocks noChangeAspect="1"/>
          </p:cNvGraphicFramePr>
          <p:nvPr/>
        </p:nvGraphicFramePr>
        <p:xfrm>
          <a:off x="1919297" y="2133613"/>
          <a:ext cx="3462337" cy="218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" name="Image" r:id="rId4" imgW="4609524" imgH="2907937" progId="">
                  <p:embed/>
                </p:oleObj>
              </mc:Choice>
              <mc:Fallback>
                <p:oleObj name="Image" r:id="rId4" imgW="4609524" imgH="2907937" progId="">
                  <p:embed/>
                  <p:pic>
                    <p:nvPicPr>
                      <p:cNvPr id="1331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297" y="2133613"/>
                        <a:ext cx="3462337" cy="2182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4" name="Object 3"/>
          <p:cNvGraphicFramePr>
            <a:graphicFrameLocks noChangeAspect="1"/>
          </p:cNvGraphicFramePr>
          <p:nvPr/>
        </p:nvGraphicFramePr>
        <p:xfrm>
          <a:off x="6816728" y="2205038"/>
          <a:ext cx="3743325" cy="214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name="Image" r:id="rId6" imgW="4850794" imgH="2780952" progId="">
                  <p:embed/>
                </p:oleObj>
              </mc:Choice>
              <mc:Fallback>
                <p:oleObj name="Image" r:id="rId6" imgW="4850794" imgH="2780952" progId="">
                  <p:embed/>
                  <p:pic>
                    <p:nvPicPr>
                      <p:cNvPr id="1331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6728" y="2205038"/>
                        <a:ext cx="3743325" cy="2146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4"/>
          <p:cNvGraphicFramePr>
            <a:graphicFrameLocks noChangeAspect="1"/>
          </p:cNvGraphicFramePr>
          <p:nvPr>
            <p:extLst/>
          </p:nvPr>
        </p:nvGraphicFramePr>
        <p:xfrm>
          <a:off x="1919291" y="4598256"/>
          <a:ext cx="3467100" cy="214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name="Image" r:id="rId8" imgW="4368254" imgH="2577778" progId="">
                  <p:embed/>
                </p:oleObj>
              </mc:Choice>
              <mc:Fallback>
                <p:oleObj name="Image" r:id="rId8" imgW="4368254" imgH="2577778" progId="">
                  <p:embed/>
                  <p:pic>
                    <p:nvPicPr>
                      <p:cNvPr id="1331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291" y="4598256"/>
                        <a:ext cx="3467100" cy="214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5"/>
          <p:cNvGraphicFramePr>
            <a:graphicFrameLocks noChangeAspect="1"/>
          </p:cNvGraphicFramePr>
          <p:nvPr/>
        </p:nvGraphicFramePr>
        <p:xfrm>
          <a:off x="6816725" y="4508500"/>
          <a:ext cx="3722688" cy="216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" name="Image" r:id="rId10" imgW="4355556" imgH="2526984" progId="">
                  <p:embed/>
                </p:oleObj>
              </mc:Choice>
              <mc:Fallback>
                <p:oleObj name="Image" r:id="rId10" imgW="4355556" imgH="2526984" progId="">
                  <p:embed/>
                  <p:pic>
                    <p:nvPicPr>
                      <p:cNvPr id="1331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6725" y="4508500"/>
                        <a:ext cx="3722688" cy="216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7" name="Title 1"/>
          <p:cNvSpPr>
            <a:spLocks noGrp="1"/>
          </p:cNvSpPr>
          <p:nvPr>
            <p:ph type="title"/>
          </p:nvPr>
        </p:nvSpPr>
        <p:spPr>
          <a:xfrm>
            <a:off x="2135192" y="1125551"/>
            <a:ext cx="7934325" cy="657225"/>
          </a:xfrm>
        </p:spPr>
        <p:txBody>
          <a:bodyPr/>
          <a:lstStyle/>
          <a:p>
            <a:r>
              <a:rPr lang="nl-NL" sz="2800" dirty="0" err="1">
                <a:latin typeface="Georgia" charset="0"/>
                <a:ea typeface="ＭＳ Ｐゴシック" charset="0"/>
                <a:cs typeface="ＭＳ Ｐゴシック" charset="0"/>
              </a:rPr>
              <a:t>Ennovations</a:t>
            </a:r>
            <a:r>
              <a:rPr lang="nl-NL" sz="2800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2800" dirty="0" err="1">
                <a:latin typeface="Georgia" charset="0"/>
                <a:ea typeface="ＭＳ Ｐゴシック" charset="0"/>
                <a:cs typeface="ＭＳ Ｐゴシック" charset="0"/>
              </a:rPr>
              <a:t>for</a:t>
            </a:r>
            <a:r>
              <a:rPr lang="nl-NL" sz="2800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2800" dirty="0" err="1">
                <a:latin typeface="Georgia" charset="0"/>
                <a:ea typeface="ＭＳ Ｐゴシック" charset="0"/>
                <a:cs typeface="ＭＳ Ｐゴシック" charset="0"/>
              </a:rPr>
              <a:t>Delivering</a:t>
            </a:r>
            <a:r>
              <a:rPr lang="nl-NL" sz="2800" dirty="0">
                <a:latin typeface="Georgia" charset="0"/>
                <a:ea typeface="ＭＳ Ｐゴシック" charset="0"/>
                <a:cs typeface="ＭＳ Ｐゴシック" charset="0"/>
              </a:rPr>
              <a:t> Shared Value: </a:t>
            </a:r>
            <a:r>
              <a:rPr lang="nl-NL" sz="2800" dirty="0" err="1">
                <a:latin typeface="Georgia" charset="0"/>
                <a:ea typeface="ＭＳ Ｐゴシック" charset="0"/>
                <a:cs typeface="ＭＳ Ｐゴシック" charset="0"/>
              </a:rPr>
              <a:t>Providing</a:t>
            </a:r>
            <a:r>
              <a:rPr lang="nl-NL" sz="2800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2800" dirty="0" err="1">
                <a:latin typeface="Georgia" charset="0"/>
                <a:ea typeface="ＭＳ Ｐゴシック" charset="0"/>
                <a:cs typeface="ＭＳ Ｐゴシック" charset="0"/>
              </a:rPr>
              <a:t>Collagen</a:t>
            </a:r>
            <a:br>
              <a:rPr lang="nl-NL" dirty="0">
                <a:latin typeface="Georgia" charset="0"/>
                <a:ea typeface="ＭＳ Ｐゴシック" charset="0"/>
                <a:cs typeface="ＭＳ Ｐゴシック" charset="0"/>
              </a:rPr>
            </a:br>
            <a:endParaRPr lang="nl-NL" dirty="0">
              <a:latin typeface="Georgi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631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 err="1">
                <a:latin typeface="Georgia" charset="0"/>
                <a:ea typeface="ＭＳ Ｐゴシック" charset="0"/>
                <a:cs typeface="ＭＳ Ｐゴシック" charset="0"/>
              </a:rPr>
              <a:t>Providing</a:t>
            </a:r>
            <a:r>
              <a:rPr lang="nl-NL" sz="2800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2800" dirty="0" err="1">
                <a:latin typeface="Georgia" charset="0"/>
                <a:ea typeface="ＭＳ Ｐゴシック" charset="0"/>
                <a:cs typeface="ＭＳ Ｐゴシック" charset="0"/>
              </a:rPr>
              <a:t>Collagen</a:t>
            </a:r>
            <a:endParaRPr lang="nl-NL" sz="2800" dirty="0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218" name="Content Placeholder 3" descr="decisionenhancement.pn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440" r="-29440"/>
          <a:stretch>
            <a:fillRect/>
          </a:stretch>
        </p:blipFill>
        <p:spPr>
          <a:xfrm>
            <a:off x="2124536" y="2193763"/>
            <a:ext cx="7934325" cy="3887788"/>
          </a:xfrm>
        </p:spPr>
      </p:pic>
    </p:spTree>
    <p:extLst>
      <p:ext uri="{BB962C8B-B14F-4D97-AF65-F5344CB8AC3E}">
        <p14:creationId xmlns:p14="http://schemas.microsoft.com/office/powerpoint/2010/main" val="1872502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1919543" y="1484784"/>
            <a:ext cx="8424863" cy="952450"/>
          </a:xfrm>
        </p:spPr>
        <p:txBody>
          <a:bodyPr/>
          <a:lstStyle/>
          <a:p>
            <a:r>
              <a:rPr lang="nl-NL" sz="2800" i="1" dirty="0" err="1">
                <a:latin typeface="Georgia" charset="0"/>
                <a:ea typeface="ＭＳ Ｐゴシック" charset="0"/>
                <a:cs typeface="ＭＳ Ｐゴシック" charset="0"/>
              </a:rPr>
              <a:t>COL</a:t>
            </a:r>
            <a:r>
              <a:rPr lang="nl-NL" sz="2800" dirty="0" err="1">
                <a:latin typeface="Georgia" charset="0"/>
                <a:ea typeface="ＭＳ Ｐゴシック" charset="0"/>
                <a:cs typeface="ＭＳ Ｐゴシック" charset="0"/>
              </a:rPr>
              <a:t>lective</a:t>
            </a:r>
            <a:r>
              <a:rPr lang="nl-NL" sz="2800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2800" i="1" dirty="0">
                <a:latin typeface="Georgia" charset="0"/>
                <a:ea typeface="ＭＳ Ｐゴシック" charset="0"/>
                <a:cs typeface="ＭＳ Ｐゴシック" charset="0"/>
              </a:rPr>
              <a:t>L</a:t>
            </a:r>
            <a:r>
              <a:rPr lang="nl-NL" sz="2800" dirty="0">
                <a:latin typeface="Georgia" charset="0"/>
                <a:ea typeface="ＭＳ Ｐゴシック" charset="0"/>
                <a:cs typeface="ＭＳ Ｐゴシック" charset="0"/>
              </a:rPr>
              <a:t>earning </a:t>
            </a:r>
            <a:r>
              <a:rPr lang="nl-NL" sz="2800" i="1" dirty="0">
                <a:latin typeface="Georgia" charset="0"/>
                <a:ea typeface="ＭＳ Ｐゴシック" charset="0"/>
                <a:cs typeface="ＭＳ Ｐゴシック" charset="0"/>
              </a:rPr>
              <a:t>A</a:t>
            </a:r>
            <a:r>
              <a:rPr lang="nl-NL" sz="2800" dirty="0">
                <a:latin typeface="Georgia" charset="0"/>
                <a:ea typeface="ＭＳ Ｐゴシック" charset="0"/>
                <a:cs typeface="ＭＳ Ｐゴシック" charset="0"/>
              </a:rPr>
              <a:t>gile </a:t>
            </a:r>
            <a:r>
              <a:rPr lang="nl-NL" sz="2800" i="1" dirty="0" err="1">
                <a:latin typeface="Georgia" charset="0"/>
                <a:ea typeface="ＭＳ Ｐゴシック" charset="0"/>
                <a:cs typeface="ＭＳ Ｐゴシック" charset="0"/>
              </a:rPr>
              <a:t>G</a:t>
            </a:r>
            <a:r>
              <a:rPr lang="nl-NL" sz="2800" dirty="0" err="1">
                <a:latin typeface="Georgia" charset="0"/>
                <a:ea typeface="ＭＳ Ｐゴシック" charset="0"/>
                <a:cs typeface="ＭＳ Ｐゴシック" charset="0"/>
              </a:rPr>
              <a:t>overnance</a:t>
            </a:r>
            <a:r>
              <a:rPr lang="nl-NL" sz="2800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2800" i="1" dirty="0" err="1">
                <a:latin typeface="Georgia" charset="0"/>
                <a:ea typeface="ＭＳ Ｐゴシック" charset="0"/>
                <a:cs typeface="ＭＳ Ｐゴシック" charset="0"/>
              </a:rPr>
              <a:t>EN</a:t>
            </a:r>
            <a:r>
              <a:rPr lang="nl-NL" sz="2800" dirty="0" err="1">
                <a:latin typeface="Georgia" charset="0"/>
                <a:ea typeface="ＭＳ Ｐゴシック" charset="0"/>
                <a:cs typeface="ＭＳ Ｐゴシック" charset="0"/>
              </a:rPr>
              <a:t>vironment</a:t>
            </a:r>
            <a:endParaRPr lang="nl-NL" dirty="0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0" name="Content Placeholder 2"/>
          <p:cNvSpPr>
            <a:spLocks noGrp="1"/>
          </p:cNvSpPr>
          <p:nvPr>
            <p:ph idx="1"/>
          </p:nvPr>
        </p:nvSpPr>
        <p:spPr>
          <a:xfrm>
            <a:off x="2279652" y="2564917"/>
            <a:ext cx="7934325" cy="3527921"/>
          </a:xfrm>
        </p:spPr>
        <p:txBody>
          <a:bodyPr/>
          <a:lstStyle/>
          <a:p>
            <a:r>
              <a:rPr lang="nl-NL" dirty="0">
                <a:latin typeface="Georgia" charset="0"/>
                <a:ea typeface="ＭＳ Ｐゴシック" charset="0"/>
                <a:cs typeface="ＭＳ Ｐゴシック" charset="0"/>
              </a:rPr>
              <a:t>Services </a:t>
            </a:r>
          </a:p>
          <a:p>
            <a:pPr lvl="1"/>
            <a:r>
              <a:rPr lang="nl-NL" dirty="0">
                <a:latin typeface="Georgia" charset="0"/>
                <a:ea typeface="ＭＳ Ｐゴシック" charset="0"/>
              </a:rPr>
              <a:t>For </a:t>
            </a:r>
            <a:r>
              <a:rPr lang="nl-NL" i="1" dirty="0">
                <a:latin typeface="Georgia" charset="0"/>
                <a:ea typeface="ＭＳ Ｐゴシック" charset="0"/>
              </a:rPr>
              <a:t>Framing </a:t>
            </a:r>
            <a:r>
              <a:rPr lang="nl-NL" dirty="0">
                <a:latin typeface="Georgia" charset="0"/>
                <a:ea typeface="ＭＳ Ｐゴシック" charset="0"/>
              </a:rPr>
              <a:t>Issues </a:t>
            </a:r>
            <a:r>
              <a:rPr lang="nl-NL" dirty="0" err="1">
                <a:latin typeface="Georgia" charset="0"/>
                <a:ea typeface="ＭＳ Ｐゴシック" charset="0"/>
              </a:rPr>
              <a:t>that</a:t>
            </a:r>
            <a:r>
              <a:rPr lang="nl-NL" dirty="0">
                <a:latin typeface="Georgia" charset="0"/>
                <a:ea typeface="ＭＳ Ｐゴシック" charset="0"/>
              </a:rPr>
              <a:t> Matter</a:t>
            </a:r>
          </a:p>
          <a:p>
            <a:pPr lvl="1"/>
            <a:r>
              <a:rPr lang="nl-NL" dirty="0">
                <a:latin typeface="Georgia" charset="0"/>
                <a:ea typeface="ＭＳ Ｐゴシック" charset="0"/>
              </a:rPr>
              <a:t>For </a:t>
            </a:r>
            <a:r>
              <a:rPr lang="nl-NL" i="1" dirty="0" err="1">
                <a:latin typeface="Georgia" charset="0"/>
                <a:ea typeface="ＭＳ Ｐゴシック" charset="0"/>
              </a:rPr>
              <a:t>Collaboration</a:t>
            </a:r>
            <a:endParaRPr lang="nl-NL" i="1" dirty="0">
              <a:latin typeface="Georgia" charset="0"/>
              <a:ea typeface="ＭＳ Ｐゴシック" charset="0"/>
            </a:endParaRPr>
          </a:p>
          <a:p>
            <a:pPr lvl="1"/>
            <a:r>
              <a:rPr lang="nl-NL" dirty="0">
                <a:latin typeface="Georgia" charset="0"/>
                <a:ea typeface="ＭＳ Ｐゴシック" charset="0"/>
              </a:rPr>
              <a:t>For </a:t>
            </a:r>
            <a:r>
              <a:rPr lang="nl-NL" i="1" dirty="0" err="1">
                <a:latin typeface="Georgia" charset="0"/>
                <a:ea typeface="ＭＳ Ｐゴシック" charset="0"/>
              </a:rPr>
              <a:t>Rehearsing</a:t>
            </a:r>
            <a:r>
              <a:rPr lang="nl-NL" i="1" dirty="0">
                <a:latin typeface="Georgia" charset="0"/>
                <a:ea typeface="ＭＳ Ｐゴシック" charset="0"/>
              </a:rPr>
              <a:t> </a:t>
            </a:r>
            <a:r>
              <a:rPr lang="nl-NL" dirty="0">
                <a:latin typeface="Georgia" charset="0"/>
                <a:ea typeface="ＭＳ Ｐゴシック" charset="0"/>
              </a:rPr>
              <a:t>the </a:t>
            </a:r>
            <a:r>
              <a:rPr lang="nl-NL" dirty="0" err="1">
                <a:latin typeface="Georgia" charset="0"/>
                <a:ea typeface="ＭＳ Ｐゴシック" charset="0"/>
              </a:rPr>
              <a:t>Future</a:t>
            </a:r>
            <a:endParaRPr lang="nl-NL" dirty="0">
              <a:latin typeface="Georgia" charset="0"/>
              <a:ea typeface="ＭＳ Ｐゴシック" charset="0"/>
            </a:endParaRPr>
          </a:p>
          <a:p>
            <a:pPr lvl="1"/>
            <a:r>
              <a:rPr lang="nl-NL" dirty="0">
                <a:latin typeface="Georgia" charset="0"/>
                <a:ea typeface="ＭＳ Ｐゴシック" charset="0"/>
              </a:rPr>
              <a:t>As </a:t>
            </a:r>
            <a:r>
              <a:rPr lang="nl-NL" i="1" dirty="0" err="1">
                <a:latin typeface="Georgia" charset="0"/>
                <a:ea typeface="ＭＳ Ｐゴシック" charset="0"/>
              </a:rPr>
              <a:t>Recipes</a:t>
            </a:r>
            <a:r>
              <a:rPr lang="nl-NL" dirty="0">
                <a:latin typeface="Georgia" charset="0"/>
                <a:ea typeface="ＭＳ Ｐゴシック" charset="0"/>
              </a:rPr>
              <a:t> </a:t>
            </a:r>
            <a:r>
              <a:rPr lang="nl-NL" dirty="0" err="1">
                <a:latin typeface="Georgia" charset="0"/>
                <a:ea typeface="ＭＳ Ｐゴシック" charset="0"/>
              </a:rPr>
              <a:t>for</a:t>
            </a:r>
            <a:r>
              <a:rPr lang="nl-NL" dirty="0">
                <a:latin typeface="Georgia" charset="0"/>
                <a:ea typeface="ＭＳ Ｐゴシック" charset="0"/>
              </a:rPr>
              <a:t> </a:t>
            </a:r>
            <a:r>
              <a:rPr lang="nl-NL" dirty="0" err="1">
                <a:latin typeface="Georgia" charset="0"/>
                <a:ea typeface="ＭＳ Ｐゴシック" charset="0"/>
              </a:rPr>
              <a:t>Decision</a:t>
            </a:r>
            <a:r>
              <a:rPr lang="nl-NL" dirty="0">
                <a:latin typeface="Georgia" charset="0"/>
                <a:ea typeface="ＭＳ Ｐゴシック" charset="0"/>
              </a:rPr>
              <a:t> Enhancement </a:t>
            </a:r>
          </a:p>
          <a:p>
            <a:r>
              <a:rPr lang="nl-NL" dirty="0" err="1">
                <a:latin typeface="Georgia" charset="0"/>
                <a:ea typeface="ＭＳ Ｐゴシック" charset="0"/>
                <a:cs typeface="ＭＳ Ｐゴシック" charset="0"/>
              </a:rPr>
              <a:t>Packed</a:t>
            </a:r>
            <a:r>
              <a:rPr lang="nl-NL" dirty="0">
                <a:latin typeface="Georgia" charset="0"/>
                <a:ea typeface="ＭＳ Ｐゴシック" charset="0"/>
                <a:cs typeface="ＭＳ Ｐゴシック" charset="0"/>
              </a:rPr>
              <a:t> in </a:t>
            </a:r>
            <a:r>
              <a:rPr lang="nl-NL" i="1" dirty="0">
                <a:latin typeface="Georgia" charset="0"/>
                <a:ea typeface="ＭＳ Ｐゴシック" charset="0"/>
                <a:cs typeface="ＭＳ Ｐゴシック" charset="0"/>
              </a:rPr>
              <a:t>Suites</a:t>
            </a:r>
            <a:r>
              <a:rPr lang="nl-NL" dirty="0">
                <a:latin typeface="Georgia" charset="0"/>
                <a:ea typeface="ＭＳ Ｐゴシック" charset="0"/>
                <a:cs typeface="ＭＳ Ｐゴシック" charset="0"/>
              </a:rPr>
              <a:t> or </a:t>
            </a:r>
            <a:r>
              <a:rPr lang="nl-NL" i="1" dirty="0" err="1">
                <a:latin typeface="Georgia" charset="0"/>
                <a:ea typeface="ＭＳ Ｐゴシック" charset="0"/>
                <a:cs typeface="ＭＳ Ｐゴシック" charset="0"/>
              </a:rPr>
              <a:t>Decision</a:t>
            </a:r>
            <a:r>
              <a:rPr lang="nl-NL" i="1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i="1" dirty="0" err="1">
                <a:latin typeface="Georgia" charset="0"/>
                <a:ea typeface="ＭＳ Ｐゴシック" charset="0"/>
                <a:cs typeface="ＭＳ Ｐゴシック" charset="0"/>
              </a:rPr>
              <a:t>Apps</a:t>
            </a:r>
            <a:endParaRPr lang="nl-NL" i="1" dirty="0">
              <a:latin typeface="Georgia" charset="0"/>
              <a:ea typeface="ＭＳ Ｐゴシック" charset="0"/>
              <a:cs typeface="ＭＳ Ｐゴシック" charset="0"/>
            </a:endParaRPr>
          </a:p>
          <a:p>
            <a:pPr marL="342900" lvl="1" indent="-342900">
              <a:buFontTx/>
              <a:buChar char="›"/>
            </a:pPr>
            <a:r>
              <a:rPr lang="nl-NL" dirty="0" err="1">
                <a:latin typeface="Georgia" charset="0"/>
                <a:ea typeface="ＭＳ Ｐゴシック" charset="0"/>
              </a:rPr>
              <a:t>With</a:t>
            </a:r>
            <a:r>
              <a:rPr lang="nl-NL" dirty="0">
                <a:latin typeface="Georgia" charset="0"/>
                <a:ea typeface="ＭＳ Ｐゴシック" charset="0"/>
              </a:rPr>
              <a:t> </a:t>
            </a:r>
            <a:r>
              <a:rPr lang="nl-NL" i="1" dirty="0" err="1">
                <a:latin typeface="Georgia" charset="0"/>
                <a:ea typeface="ＭＳ Ｐゴシック" charset="0"/>
              </a:rPr>
              <a:t>Guidelines</a:t>
            </a:r>
            <a:r>
              <a:rPr lang="nl-NL" dirty="0">
                <a:latin typeface="Georgia" charset="0"/>
                <a:ea typeface="ＭＳ Ｐゴシック" charset="0"/>
              </a:rPr>
              <a:t> </a:t>
            </a:r>
            <a:r>
              <a:rPr lang="nl-NL" dirty="0" err="1">
                <a:latin typeface="Georgia" charset="0"/>
                <a:ea typeface="ＭＳ Ｐゴシック" charset="0"/>
              </a:rPr>
              <a:t>for</a:t>
            </a:r>
            <a:r>
              <a:rPr lang="nl-NL" dirty="0">
                <a:latin typeface="Georgia" charset="0"/>
                <a:ea typeface="ＭＳ Ｐゴシック" charset="0"/>
              </a:rPr>
              <a:t> </a:t>
            </a:r>
            <a:r>
              <a:rPr lang="nl-NL" dirty="0" err="1">
                <a:latin typeface="Georgia" charset="0"/>
                <a:ea typeface="ＭＳ Ｐゴシック" charset="0"/>
              </a:rPr>
              <a:t>Conversations</a:t>
            </a:r>
            <a:endParaRPr lang="nl-NL" dirty="0">
              <a:latin typeface="Georgia" charset="0"/>
              <a:ea typeface="ＭＳ Ｐゴシック" charset="0"/>
            </a:endParaRPr>
          </a:p>
          <a:p>
            <a:endParaRPr lang="nl-NL" dirty="0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1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12" indent="-28573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42" indent="-228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18" indent="-228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95" indent="-228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471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648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825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001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0"/>
              </a:spcBef>
            </a:pPr>
            <a:endParaRPr lang="en-US" sz="1000" kern="0" dirty="0">
              <a:solidFill>
                <a:srgbClr val="707070"/>
              </a:solidFill>
              <a:latin typeface="Verdana" charset="0"/>
            </a:endParaRPr>
          </a:p>
        </p:txBody>
      </p:sp>
      <p:sp>
        <p:nvSpPr>
          <p:cNvPr id="5325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12" indent="-28573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42" indent="-228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18" indent="-228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95" indent="-228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471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648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825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001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000" kern="0" dirty="0">
                <a:solidFill>
                  <a:srgbClr val="707070"/>
                </a:solidFill>
                <a:latin typeface="Verdana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2578628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 err="1">
                <a:latin typeface="Georgia" charset="0"/>
                <a:ea typeface="ＭＳ Ｐゴシック" charset="0"/>
                <a:cs typeface="ＭＳ Ｐゴシック" charset="0"/>
              </a:rPr>
              <a:t>Collagen</a:t>
            </a:r>
            <a:r>
              <a:rPr lang="nl-NL" sz="2800" dirty="0">
                <a:latin typeface="Georgia" charset="0"/>
                <a:ea typeface="ＭＳ Ｐゴシック" charset="0"/>
                <a:cs typeface="ＭＳ Ｐゴシック" charset="0"/>
              </a:rPr>
              <a:t> in Detail </a:t>
            </a:r>
            <a:endParaRPr lang="nl-NL" dirty="0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>
          <a:xfrm>
            <a:off x="2279652" y="2277530"/>
            <a:ext cx="7934325" cy="3887787"/>
          </a:xfrm>
        </p:spPr>
        <p:txBody>
          <a:bodyPr/>
          <a:lstStyle/>
          <a:p>
            <a:r>
              <a:rPr lang="nl-NL" dirty="0">
                <a:latin typeface="Georgia" charset="0"/>
                <a:ea typeface="ＭＳ Ｐゴシック" charset="0"/>
                <a:cs typeface="ＭＳ Ｐゴシック" charset="0"/>
              </a:rPr>
              <a:t>Way of thinking: </a:t>
            </a:r>
            <a:r>
              <a:rPr lang="nl-NL" i="1" dirty="0" err="1">
                <a:latin typeface="Georgia" charset="0"/>
                <a:ea typeface="ＭＳ Ｐゴシック" charset="0"/>
                <a:cs typeface="ＭＳ Ｐゴシック" charset="0"/>
              </a:rPr>
              <a:t>decision</a:t>
            </a:r>
            <a:r>
              <a:rPr lang="nl-NL" i="1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i="1" dirty="0" err="1">
                <a:latin typeface="Georgia" charset="0"/>
                <a:ea typeface="ＭＳ Ｐゴシック" charset="0"/>
                <a:cs typeface="ＭＳ Ｐゴシック" charset="0"/>
              </a:rPr>
              <a:t>apps</a:t>
            </a:r>
            <a:r>
              <a:rPr lang="nl-NL" i="1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dirty="0">
                <a:latin typeface="Georgia" charset="0"/>
                <a:ea typeface="ＭＳ Ｐゴシック" charset="0"/>
                <a:cs typeface="ＭＳ Ｐゴシック" charset="0"/>
              </a:rPr>
              <a:t>in </a:t>
            </a:r>
            <a:r>
              <a:rPr lang="nl-NL" i="1" dirty="0" err="1">
                <a:latin typeface="Georgia" charset="0"/>
                <a:ea typeface="ＭＳ Ｐゴシック" charset="0"/>
                <a:cs typeface="ＭＳ Ｐゴシック" charset="0"/>
              </a:rPr>
              <a:t>learning</a:t>
            </a:r>
            <a:r>
              <a:rPr lang="nl-NL" i="1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i="1" dirty="0" err="1">
                <a:latin typeface="Georgia" charset="0"/>
                <a:ea typeface="ＭＳ Ｐゴシック" charset="0"/>
                <a:cs typeface="ＭＳ Ｐゴシック" charset="0"/>
              </a:rPr>
              <a:t>theatres</a:t>
            </a:r>
            <a:endParaRPr lang="nl-NL" i="1" dirty="0">
              <a:latin typeface="Georgia" charset="0"/>
              <a:ea typeface="ＭＳ Ｐゴシック" charset="0"/>
              <a:cs typeface="ＭＳ Ｐゴシック" charset="0"/>
            </a:endParaRPr>
          </a:p>
          <a:p>
            <a:r>
              <a:rPr lang="nl-NL" dirty="0">
                <a:latin typeface="Georgia" charset="0"/>
                <a:ea typeface="ＭＳ Ｐゴシック" charset="0"/>
                <a:cs typeface="ＭＳ Ｐゴシック" charset="0"/>
              </a:rPr>
              <a:t>Way of </a:t>
            </a:r>
            <a:r>
              <a:rPr lang="nl-NL" dirty="0" err="1">
                <a:latin typeface="Georgia" charset="0"/>
                <a:ea typeface="ＭＳ Ｐゴシック" charset="0"/>
                <a:cs typeface="ＭＳ Ｐゴシック" charset="0"/>
              </a:rPr>
              <a:t>modeling</a:t>
            </a:r>
            <a:r>
              <a:rPr lang="nl-NL" dirty="0">
                <a:latin typeface="Georgia" charset="0"/>
                <a:ea typeface="ＭＳ Ｐゴシック" charset="0"/>
                <a:cs typeface="ＭＳ Ｐゴシック" charset="0"/>
              </a:rPr>
              <a:t>: </a:t>
            </a:r>
            <a:r>
              <a:rPr lang="nl-NL" i="1" dirty="0">
                <a:latin typeface="Georgia" charset="0"/>
                <a:ea typeface="ＭＳ Ｐゴシック" charset="0"/>
                <a:cs typeface="ＭＳ Ｐゴシック" charset="0"/>
              </a:rPr>
              <a:t>business </a:t>
            </a:r>
            <a:r>
              <a:rPr lang="nl-NL" i="1" dirty="0" err="1">
                <a:latin typeface="Georgia" charset="0"/>
                <a:ea typeface="ＭＳ Ｐゴシック" charset="0"/>
                <a:cs typeface="ＭＳ Ｐゴシック" charset="0"/>
              </a:rPr>
              <a:t>rules</a:t>
            </a:r>
            <a:r>
              <a:rPr lang="nl-NL" dirty="0">
                <a:latin typeface="Georgia" charset="0"/>
                <a:ea typeface="ＭＳ Ｐゴシック" charset="0"/>
                <a:cs typeface="ＭＳ Ｐゴシック" charset="0"/>
              </a:rPr>
              <a:t> in </a:t>
            </a:r>
            <a:r>
              <a:rPr lang="nl-NL" dirty="0" err="1">
                <a:latin typeface="Georgia" charset="0"/>
                <a:ea typeface="ＭＳ Ｐゴシック" charset="0"/>
                <a:cs typeface="ＭＳ Ｐゴシック" charset="0"/>
              </a:rPr>
              <a:t>local</a:t>
            </a:r>
            <a:r>
              <a:rPr lang="nl-NL" dirty="0">
                <a:latin typeface="Georgia" charset="0"/>
                <a:ea typeface="ＭＳ Ｐゴシック" charset="0"/>
                <a:cs typeface="ＭＳ Ｐゴシック" charset="0"/>
              </a:rPr>
              <a:t> context, </a:t>
            </a:r>
            <a:r>
              <a:rPr lang="nl-NL" i="1" dirty="0">
                <a:latin typeface="Georgia" charset="0"/>
                <a:ea typeface="ＭＳ Ｐゴシック" charset="0"/>
                <a:cs typeface="ＭＳ Ｐゴシック" charset="0"/>
              </a:rPr>
              <a:t>scripts</a:t>
            </a:r>
            <a:r>
              <a:rPr lang="nl-NL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dirty="0" err="1">
                <a:latin typeface="Georgia" charset="0"/>
                <a:ea typeface="ＭＳ Ｐゴシック" charset="0"/>
                <a:cs typeface="ＭＳ Ｐゴシック" charset="0"/>
              </a:rPr>
              <a:t>for</a:t>
            </a:r>
            <a:r>
              <a:rPr lang="nl-NL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dirty="0" err="1">
                <a:latin typeface="Georgia" charset="0"/>
                <a:ea typeface="ＭＳ Ｐゴシック" charset="0"/>
                <a:cs typeface="ＭＳ Ｐゴシック" charset="0"/>
              </a:rPr>
              <a:t>conversations</a:t>
            </a:r>
            <a:endParaRPr lang="nl-NL" dirty="0">
              <a:latin typeface="Georgia" charset="0"/>
              <a:ea typeface="ＭＳ Ｐゴシック" charset="0"/>
              <a:cs typeface="ＭＳ Ｐゴシック" charset="0"/>
            </a:endParaRPr>
          </a:p>
          <a:p>
            <a:r>
              <a:rPr lang="nl-NL" dirty="0">
                <a:latin typeface="Georgia" charset="0"/>
                <a:ea typeface="ＭＳ Ｐゴシック" charset="0"/>
                <a:cs typeface="ＭＳ Ｐゴシック" charset="0"/>
              </a:rPr>
              <a:t>Way of </a:t>
            </a:r>
            <a:r>
              <a:rPr lang="nl-NL" dirty="0" err="1">
                <a:latin typeface="Georgia" charset="0"/>
                <a:ea typeface="ＭＳ Ｐゴシック" charset="0"/>
                <a:cs typeface="ＭＳ Ｐゴシック" charset="0"/>
              </a:rPr>
              <a:t>working</a:t>
            </a:r>
            <a:r>
              <a:rPr lang="nl-NL" dirty="0">
                <a:latin typeface="Georgia" charset="0"/>
                <a:ea typeface="ＭＳ Ｐゴシック" charset="0"/>
                <a:cs typeface="ＭＳ Ｐゴシック" charset="0"/>
              </a:rPr>
              <a:t>: </a:t>
            </a:r>
            <a:r>
              <a:rPr lang="nl-NL" i="1" dirty="0">
                <a:latin typeface="Georgia" charset="0"/>
                <a:ea typeface="ＭＳ Ｐゴシック" charset="0"/>
                <a:cs typeface="ＭＳ Ｐゴシック" charset="0"/>
              </a:rPr>
              <a:t>best </a:t>
            </a:r>
            <a:r>
              <a:rPr lang="nl-NL" i="1" dirty="0" err="1">
                <a:latin typeface="Georgia" charset="0"/>
                <a:ea typeface="ＭＳ Ｐゴシック" charset="0"/>
                <a:cs typeface="ＭＳ Ｐゴシック" charset="0"/>
              </a:rPr>
              <a:t>practices</a:t>
            </a:r>
            <a:r>
              <a:rPr lang="nl-NL" i="1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dirty="0">
                <a:latin typeface="Georgia" charset="0"/>
                <a:ea typeface="ＭＳ Ｐゴシック" charset="0"/>
                <a:cs typeface="ＭＳ Ｐゴシック" charset="0"/>
              </a:rPr>
              <a:t>as </a:t>
            </a:r>
            <a:r>
              <a:rPr lang="nl-NL" dirty="0" err="1">
                <a:latin typeface="Georgia" charset="0"/>
                <a:ea typeface="ＭＳ Ｐゴシック" charset="0"/>
                <a:cs typeface="ＭＳ Ｐゴシック" charset="0"/>
              </a:rPr>
              <a:t>recipes</a:t>
            </a:r>
            <a:r>
              <a:rPr lang="nl-NL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dirty="0" err="1">
                <a:latin typeface="Georgia" charset="0"/>
                <a:ea typeface="ＭＳ Ｐゴシック" charset="0"/>
                <a:cs typeface="ＭＳ Ｐゴシック" charset="0"/>
              </a:rPr>
              <a:t>supporting</a:t>
            </a:r>
            <a:r>
              <a:rPr lang="nl-NL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dirty="0" err="1">
                <a:latin typeface="Georgia" charset="0"/>
                <a:ea typeface="ＭＳ Ｐゴシック" charset="0"/>
                <a:cs typeface="ＭＳ Ｐゴシック" charset="0"/>
              </a:rPr>
              <a:t>conversations</a:t>
            </a:r>
            <a:endParaRPr lang="nl-NL" dirty="0">
              <a:latin typeface="Georgia" charset="0"/>
              <a:ea typeface="ＭＳ Ｐゴシック" charset="0"/>
              <a:cs typeface="ＭＳ Ｐゴシック" charset="0"/>
            </a:endParaRPr>
          </a:p>
          <a:p>
            <a:r>
              <a:rPr lang="nl-NL" dirty="0">
                <a:latin typeface="Georgia" charset="0"/>
                <a:ea typeface="ＭＳ Ｐゴシック" charset="0"/>
                <a:cs typeface="ＭＳ Ｐゴシック" charset="0"/>
              </a:rPr>
              <a:t>Way of </a:t>
            </a:r>
            <a:r>
              <a:rPr lang="nl-NL" dirty="0" err="1">
                <a:latin typeface="Georgia" charset="0"/>
                <a:ea typeface="ＭＳ Ｐゴシック" charset="0"/>
                <a:cs typeface="ＭＳ Ｐゴシック" charset="0"/>
              </a:rPr>
              <a:t>governance</a:t>
            </a:r>
            <a:r>
              <a:rPr lang="nl-NL" dirty="0">
                <a:latin typeface="Georgia" charset="0"/>
                <a:ea typeface="ＭＳ Ｐゴシック" charset="0"/>
                <a:cs typeface="ＭＳ Ｐゴシック" charset="0"/>
              </a:rPr>
              <a:t>: </a:t>
            </a:r>
            <a:r>
              <a:rPr lang="nl-NL" i="1" dirty="0">
                <a:latin typeface="Georgia" charset="0"/>
                <a:ea typeface="ＭＳ Ｐゴシック" charset="0"/>
                <a:cs typeface="ＭＳ Ｐゴシック" charset="0"/>
              </a:rPr>
              <a:t>co-</a:t>
            </a:r>
            <a:r>
              <a:rPr lang="nl-NL" i="1" dirty="0" err="1">
                <a:latin typeface="Georgia" charset="0"/>
                <a:ea typeface="ＭＳ Ｐゴシック" charset="0"/>
                <a:cs typeface="ＭＳ Ｐゴシック" charset="0"/>
              </a:rPr>
              <a:t>ordinating</a:t>
            </a:r>
            <a:r>
              <a:rPr lang="nl-NL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dirty="0" err="1">
                <a:latin typeface="Georgia" charset="0"/>
                <a:ea typeface="ＭＳ Ｐゴシック" charset="0"/>
                <a:cs typeface="ＭＳ Ｐゴシック" charset="0"/>
              </a:rPr>
              <a:t>conversations</a:t>
            </a:r>
            <a:r>
              <a:rPr lang="nl-NL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dirty="0" err="1">
                <a:latin typeface="Georgia" charset="0"/>
                <a:ea typeface="ＭＳ Ｐゴシック" charset="0"/>
                <a:cs typeface="ＭＳ Ｐゴシック" charset="0"/>
              </a:rPr>
              <a:t>for</a:t>
            </a:r>
            <a:r>
              <a:rPr lang="nl-NL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l-NL" dirty="0" err="1">
                <a:latin typeface="Georgia" charset="0"/>
                <a:ea typeface="ＭＳ Ｐゴシック" charset="0"/>
                <a:cs typeface="ＭＳ Ｐゴシック" charset="0"/>
              </a:rPr>
              <a:t>delivering</a:t>
            </a:r>
            <a:r>
              <a:rPr lang="nl-NL" dirty="0">
                <a:latin typeface="Georgia" charset="0"/>
                <a:ea typeface="ＭＳ Ｐゴシック" charset="0"/>
                <a:cs typeface="ＭＳ Ｐゴシック" charset="0"/>
              </a:rPr>
              <a:t> shared </a:t>
            </a:r>
            <a:r>
              <a:rPr lang="nl-NL" dirty="0" err="1">
                <a:latin typeface="Georgia" charset="0"/>
                <a:ea typeface="ＭＳ Ｐゴシック" charset="0"/>
                <a:cs typeface="ＭＳ Ｐゴシック" charset="0"/>
              </a:rPr>
              <a:t>value</a:t>
            </a:r>
            <a:endParaRPr lang="nl-NL" dirty="0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15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12" indent="-28573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42" indent="-228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18" indent="-228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95" indent="-228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471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648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825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001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0"/>
              </a:spcBef>
            </a:pPr>
            <a:endParaRPr lang="en-US" sz="1000" kern="0" dirty="0">
              <a:solidFill>
                <a:srgbClr val="707070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683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 err="1">
                <a:latin typeface="Georgia" charset="0"/>
                <a:ea typeface="ＭＳ Ｐゴシック" charset="0"/>
                <a:cs typeface="ＭＳ Ｐゴシック" charset="0"/>
              </a:rPr>
              <a:t>Collagen</a:t>
            </a:r>
            <a:r>
              <a:rPr lang="nl-NL" sz="2800" dirty="0">
                <a:latin typeface="Georgia" charset="0"/>
                <a:ea typeface="ＭＳ Ｐゴシック" charset="0"/>
                <a:cs typeface="ＭＳ Ｐゴシック" charset="0"/>
              </a:rPr>
              <a:t> in </a:t>
            </a:r>
            <a:r>
              <a:rPr lang="nl-NL" sz="2800" dirty="0" err="1">
                <a:latin typeface="Georgia" charset="0"/>
                <a:ea typeface="ＭＳ Ｐゴシック" charset="0"/>
                <a:cs typeface="ＭＳ Ｐゴシック" charset="0"/>
              </a:rPr>
              <a:t>Practice</a:t>
            </a:r>
            <a:endParaRPr lang="nl-NL" sz="2800" dirty="0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9652" y="2205041"/>
            <a:ext cx="7934325" cy="3780893"/>
          </a:xfrm>
          <a:extLst/>
        </p:spPr>
        <p:txBody>
          <a:bodyPr numCol="2"/>
          <a:lstStyle/>
          <a:p>
            <a:pPr>
              <a:defRPr/>
            </a:pPr>
            <a:r>
              <a:rPr lang="nl-NL" dirty="0"/>
              <a:t>Mainport development</a:t>
            </a:r>
          </a:p>
          <a:p>
            <a:pPr>
              <a:defRPr/>
            </a:pPr>
            <a:r>
              <a:rPr lang="nl-NL" dirty="0"/>
              <a:t>Airport planning</a:t>
            </a:r>
          </a:p>
          <a:p>
            <a:pPr>
              <a:defRPr/>
            </a:pPr>
            <a:r>
              <a:rPr lang="nl-NL" dirty="0"/>
              <a:t>Disaster planning</a:t>
            </a:r>
          </a:p>
          <a:p>
            <a:pPr>
              <a:defRPr/>
            </a:pPr>
            <a:r>
              <a:rPr lang="nl-NL" dirty="0"/>
              <a:t>Smart </a:t>
            </a:r>
            <a:r>
              <a:rPr lang="nl-NL" dirty="0" err="1"/>
              <a:t>villages</a:t>
            </a:r>
            <a:endParaRPr lang="nl-NL" dirty="0"/>
          </a:p>
          <a:p>
            <a:pPr>
              <a:defRPr/>
            </a:pPr>
            <a:r>
              <a:rPr lang="nl-NL" dirty="0"/>
              <a:t>Traffic management</a:t>
            </a:r>
          </a:p>
          <a:p>
            <a:pPr>
              <a:defRPr/>
            </a:pPr>
            <a:r>
              <a:rPr lang="nl-NL" dirty="0" err="1"/>
              <a:t>Prosumer</a:t>
            </a:r>
            <a:r>
              <a:rPr lang="nl-NL" dirty="0"/>
              <a:t> shopping </a:t>
            </a:r>
            <a:r>
              <a:rPr lang="nl-NL" dirty="0" err="1"/>
              <a:t>mall</a:t>
            </a:r>
            <a:endParaRPr lang="nl-NL" dirty="0"/>
          </a:p>
          <a:p>
            <a:pPr>
              <a:defRPr/>
            </a:pPr>
            <a:r>
              <a:rPr lang="nl-NL" dirty="0" err="1"/>
              <a:t>Poultry</a:t>
            </a:r>
            <a:r>
              <a:rPr lang="nl-NL" dirty="0"/>
              <a:t> </a:t>
            </a:r>
            <a:r>
              <a:rPr lang="nl-NL" dirty="0" err="1"/>
              <a:t>farming</a:t>
            </a:r>
            <a:endParaRPr lang="nl-NL" dirty="0"/>
          </a:p>
          <a:p>
            <a:pPr>
              <a:defRPr/>
            </a:pPr>
            <a:r>
              <a:rPr lang="nl-NL" dirty="0" err="1"/>
              <a:t>Asset</a:t>
            </a:r>
            <a:r>
              <a:rPr lang="nl-NL" dirty="0"/>
              <a:t> management</a:t>
            </a:r>
          </a:p>
          <a:p>
            <a:pPr>
              <a:defRPr/>
            </a:pPr>
            <a:r>
              <a:rPr lang="nl-NL" dirty="0"/>
              <a:t>Agro information</a:t>
            </a:r>
          </a:p>
          <a:p>
            <a:pPr>
              <a:defRPr/>
            </a:pPr>
            <a:r>
              <a:rPr lang="nl-NL" dirty="0"/>
              <a:t>IS management</a:t>
            </a:r>
          </a:p>
          <a:p>
            <a:pPr>
              <a:defRPr/>
            </a:pPr>
            <a:r>
              <a:rPr lang="nl-NL" dirty="0" err="1"/>
              <a:t>Miners</a:t>
            </a:r>
            <a:r>
              <a:rPr lang="nl-NL" dirty="0"/>
              <a:t> startup</a:t>
            </a:r>
          </a:p>
          <a:p>
            <a:pPr>
              <a:defRPr/>
            </a:pPr>
            <a:r>
              <a:rPr lang="nl-NL" dirty="0" err="1"/>
              <a:t>Sourcing</a:t>
            </a:r>
            <a:r>
              <a:rPr lang="nl-NL" dirty="0"/>
              <a:t> public </a:t>
            </a:r>
            <a:r>
              <a:rPr lang="nl-NL" dirty="0" err="1"/>
              <a:t>agencies</a:t>
            </a:r>
            <a:endParaRPr lang="nl-NL" dirty="0"/>
          </a:p>
          <a:p>
            <a:pPr>
              <a:defRPr/>
            </a:pPr>
            <a:r>
              <a:rPr lang="nl-NL" dirty="0"/>
              <a:t>Business </a:t>
            </a:r>
            <a:r>
              <a:rPr lang="nl-NL" dirty="0" err="1"/>
              <a:t>process</a:t>
            </a:r>
            <a:r>
              <a:rPr lang="nl-NL" dirty="0"/>
              <a:t> </a:t>
            </a:r>
            <a:r>
              <a:rPr lang="nl-NL" dirty="0" err="1"/>
              <a:t>agility</a:t>
            </a:r>
            <a:endParaRPr lang="nl-NL" dirty="0"/>
          </a:p>
          <a:p>
            <a:pPr>
              <a:defRPr/>
            </a:pPr>
            <a:r>
              <a:rPr lang="nl-NL" dirty="0"/>
              <a:t>Water management</a:t>
            </a:r>
          </a:p>
          <a:p>
            <a:pPr>
              <a:defRPr/>
            </a:pPr>
            <a:r>
              <a:rPr lang="nl-NL" dirty="0" err="1"/>
              <a:t>Maternity</a:t>
            </a:r>
            <a:r>
              <a:rPr lang="nl-NL" dirty="0"/>
              <a:t> health</a:t>
            </a:r>
          </a:p>
          <a:p>
            <a:pPr>
              <a:defRPr/>
            </a:pPr>
            <a:r>
              <a:rPr lang="nl-NL" dirty="0" err="1"/>
              <a:t>Indigenous</a:t>
            </a:r>
            <a:r>
              <a:rPr lang="nl-NL" dirty="0"/>
              <a:t> </a:t>
            </a:r>
            <a:r>
              <a:rPr lang="nl-NL" dirty="0" err="1"/>
              <a:t>knowledge</a:t>
            </a:r>
            <a:endParaRPr lang="nl-NL" dirty="0"/>
          </a:p>
        </p:txBody>
      </p:sp>
      <p:sp>
        <p:nvSpPr>
          <p:cNvPr id="56323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12" indent="-28573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42" indent="-228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18" indent="-228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95" indent="-228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471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648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825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001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0"/>
              </a:spcBef>
            </a:pPr>
            <a:endParaRPr lang="en-US" sz="1000" kern="0" dirty="0">
              <a:solidFill>
                <a:srgbClr val="707070"/>
              </a:solidFill>
              <a:latin typeface="Verdana" charset="0"/>
            </a:endParaRPr>
          </a:p>
        </p:txBody>
      </p:sp>
      <p:sp>
        <p:nvSpPr>
          <p:cNvPr id="5632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12" indent="-28573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42" indent="-228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18" indent="-228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95" indent="-2285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471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648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825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001" indent="-22858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000" kern="0" dirty="0">
                <a:solidFill>
                  <a:srgbClr val="707070"/>
                </a:solidFill>
                <a:latin typeface="Verdana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3232401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ijdelijke aanduiding voor inhoud 5"/>
          <p:cNvGraphicFramePr>
            <a:graphicFrameLocks noGrp="1"/>
          </p:cNvGraphicFramePr>
          <p:nvPr>
            <p:ph idx="1"/>
            <p:extLst/>
          </p:nvPr>
        </p:nvGraphicFramePr>
        <p:xfrm>
          <a:off x="2278063" y="1612900"/>
          <a:ext cx="7740653" cy="39624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935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8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80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/>
                      <a:endParaRPr lang="nl-NL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500" dirty="0" err="1"/>
                        <a:t>Process</a:t>
                      </a:r>
                      <a:endParaRPr lang="nl-NL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500" dirty="0" err="1"/>
                        <a:t>Governance</a:t>
                      </a:r>
                      <a:endParaRPr lang="nl-NL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500" dirty="0" err="1"/>
                        <a:t>Vision</a:t>
                      </a:r>
                      <a:endParaRPr lang="nl-NL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nl-NL" sz="2500" b="1" dirty="0"/>
                        <a:t>Macro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500" dirty="0"/>
                        <a:t>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500" dirty="0"/>
                        <a:t>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500" dirty="0"/>
                        <a:t>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nl-NL" sz="2500" b="1" dirty="0" err="1"/>
                        <a:t>Meso</a:t>
                      </a:r>
                      <a:endParaRPr lang="nl-NL" sz="2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500" dirty="0"/>
                        <a:t>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500" dirty="0"/>
                        <a:t>LIVER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500" dirty="0"/>
                        <a:t>ING</a:t>
                      </a:r>
                    </a:p>
                    <a:p>
                      <a:pPr algn="ctr"/>
                      <a:endParaRPr lang="nl-NL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nl-NL" sz="2500" b="1" dirty="0"/>
                        <a:t>Micro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500" dirty="0"/>
                        <a:t>SHAR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500" dirty="0"/>
                        <a:t>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500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spcBef>
                <a:spcPts val="0"/>
              </a:spcBef>
            </a:pPr>
            <a:endParaRPr lang="en-US" sz="1800" kern="0" dirty="0">
              <a:solidFill>
                <a:srgbClr val="70707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sz="1800" kern="0" dirty="0">
                <a:solidFill>
                  <a:srgbClr val="707070"/>
                </a:solidFill>
              </a:rPr>
              <a:t> | </a:t>
            </a:r>
          </a:p>
        </p:txBody>
      </p:sp>
    </p:spTree>
    <p:extLst>
      <p:ext uri="{BB962C8B-B14F-4D97-AF65-F5344CB8AC3E}">
        <p14:creationId xmlns:p14="http://schemas.microsoft.com/office/powerpoint/2010/main" val="357968140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8 Date automatic RUG template advanced ENG">
  <a:themeElements>
    <a:clrScheme name="8 Date automatic RUG template advanced ENG 1">
      <a:dk1>
        <a:srgbClr val="707070"/>
      </a:dk1>
      <a:lt1>
        <a:srgbClr val="FFFFFF"/>
      </a:lt1>
      <a:dk2>
        <a:srgbClr val="707070"/>
      </a:dk2>
      <a:lt2>
        <a:srgbClr val="000000"/>
      </a:lt2>
      <a:accent1>
        <a:srgbClr val="C8C8C8"/>
      </a:accent1>
      <a:accent2>
        <a:srgbClr val="CC0000"/>
      </a:accent2>
      <a:accent3>
        <a:srgbClr val="FFFFFF"/>
      </a:accent3>
      <a:accent4>
        <a:srgbClr val="5F5F5F"/>
      </a:accent4>
      <a:accent5>
        <a:srgbClr val="E0E0E0"/>
      </a:accent5>
      <a:accent6>
        <a:srgbClr val="B90000"/>
      </a:accent6>
      <a:hlink>
        <a:srgbClr val="009CEF"/>
      </a:hlink>
      <a:folHlink>
        <a:srgbClr val="772DEF"/>
      </a:folHlink>
    </a:clrScheme>
    <a:fontScheme name="8 Date automatic RUG template advanced ENG">
      <a:majorFont>
        <a:latin typeface="Georgia"/>
        <a:ea typeface="ＭＳ Ｐゴシック"/>
        <a:cs typeface=""/>
      </a:majorFont>
      <a:minorFont>
        <a:latin typeface="Georgia"/>
        <a:ea typeface="ＭＳ Ｐゴシック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  <a:ea typeface="ＭＳ Ｐゴシック" pitchFamily="1" charset="-128"/>
          </a:defRPr>
        </a:defPPr>
      </a:lstStyle>
    </a:lnDef>
  </a:objectDefaults>
  <a:extraClrSchemeLst>
    <a:extraClrScheme>
      <a:clrScheme name="8 Date automatic RUG template advanced ENG 1">
        <a:dk1>
          <a:srgbClr val="707070"/>
        </a:dk1>
        <a:lt1>
          <a:srgbClr val="FFFFFF"/>
        </a:lt1>
        <a:dk2>
          <a:srgbClr val="707070"/>
        </a:dk2>
        <a:lt2>
          <a:srgbClr val="000000"/>
        </a:lt2>
        <a:accent1>
          <a:srgbClr val="C8C8C8"/>
        </a:accent1>
        <a:accent2>
          <a:srgbClr val="CC0000"/>
        </a:accent2>
        <a:accent3>
          <a:srgbClr val="FFFFFF"/>
        </a:accent3>
        <a:accent4>
          <a:srgbClr val="5F5F5F"/>
        </a:accent4>
        <a:accent5>
          <a:srgbClr val="E0E0E0"/>
        </a:accent5>
        <a:accent6>
          <a:srgbClr val="B90000"/>
        </a:accent6>
        <a:hlink>
          <a:srgbClr val="009CEF"/>
        </a:hlink>
        <a:folHlink>
          <a:srgbClr val="772DE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RUG template advanced ENG - datum handmatig">
  <a:themeElements>
    <a:clrScheme name="RUG template advanced ENG - datum handmatig 1">
      <a:dk1>
        <a:srgbClr val="707070"/>
      </a:dk1>
      <a:lt1>
        <a:srgbClr val="FFFFFF"/>
      </a:lt1>
      <a:dk2>
        <a:srgbClr val="707070"/>
      </a:dk2>
      <a:lt2>
        <a:srgbClr val="000000"/>
      </a:lt2>
      <a:accent1>
        <a:srgbClr val="C8C8C8"/>
      </a:accent1>
      <a:accent2>
        <a:srgbClr val="CC0000"/>
      </a:accent2>
      <a:accent3>
        <a:srgbClr val="FFFFFF"/>
      </a:accent3>
      <a:accent4>
        <a:srgbClr val="5F5F5F"/>
      </a:accent4>
      <a:accent5>
        <a:srgbClr val="E0E0E0"/>
      </a:accent5>
      <a:accent6>
        <a:srgbClr val="B90000"/>
      </a:accent6>
      <a:hlink>
        <a:srgbClr val="009CEF"/>
      </a:hlink>
      <a:folHlink>
        <a:srgbClr val="772DEF"/>
      </a:folHlink>
    </a:clrScheme>
    <a:fontScheme name="RUG template advanced ENG - datum handmatig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eorgi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eorgi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RUG template advanced ENG - datum handmatig 1">
        <a:dk1>
          <a:srgbClr val="707070"/>
        </a:dk1>
        <a:lt1>
          <a:srgbClr val="FFFFFF"/>
        </a:lt1>
        <a:dk2>
          <a:srgbClr val="707070"/>
        </a:dk2>
        <a:lt2>
          <a:srgbClr val="000000"/>
        </a:lt2>
        <a:accent1>
          <a:srgbClr val="C8C8C8"/>
        </a:accent1>
        <a:accent2>
          <a:srgbClr val="CC0000"/>
        </a:accent2>
        <a:accent3>
          <a:srgbClr val="FFFFFF"/>
        </a:accent3>
        <a:accent4>
          <a:srgbClr val="5F5F5F"/>
        </a:accent4>
        <a:accent5>
          <a:srgbClr val="E0E0E0"/>
        </a:accent5>
        <a:accent6>
          <a:srgbClr val="B90000"/>
        </a:accent6>
        <a:hlink>
          <a:srgbClr val="009CEF"/>
        </a:hlink>
        <a:folHlink>
          <a:srgbClr val="772DE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RUG template advanced ENG - datum handmatig">
  <a:themeElements>
    <a:clrScheme name="RUG template advanced ENG - datum handmatig 1">
      <a:dk1>
        <a:srgbClr val="707070"/>
      </a:dk1>
      <a:lt1>
        <a:srgbClr val="FFFFFF"/>
      </a:lt1>
      <a:dk2>
        <a:srgbClr val="707070"/>
      </a:dk2>
      <a:lt2>
        <a:srgbClr val="000000"/>
      </a:lt2>
      <a:accent1>
        <a:srgbClr val="C8C8C8"/>
      </a:accent1>
      <a:accent2>
        <a:srgbClr val="CC0000"/>
      </a:accent2>
      <a:accent3>
        <a:srgbClr val="FFFFFF"/>
      </a:accent3>
      <a:accent4>
        <a:srgbClr val="5F5F5F"/>
      </a:accent4>
      <a:accent5>
        <a:srgbClr val="E0E0E0"/>
      </a:accent5>
      <a:accent6>
        <a:srgbClr val="B90000"/>
      </a:accent6>
      <a:hlink>
        <a:srgbClr val="009CEF"/>
      </a:hlink>
      <a:folHlink>
        <a:srgbClr val="772DEF"/>
      </a:folHlink>
    </a:clrScheme>
    <a:fontScheme name="RUG template advanced ENG - datum handmatig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eorgi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eorgi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RUG template advanced ENG - datum handmatig 1">
        <a:dk1>
          <a:srgbClr val="707070"/>
        </a:dk1>
        <a:lt1>
          <a:srgbClr val="FFFFFF"/>
        </a:lt1>
        <a:dk2>
          <a:srgbClr val="707070"/>
        </a:dk2>
        <a:lt2>
          <a:srgbClr val="000000"/>
        </a:lt2>
        <a:accent1>
          <a:srgbClr val="C8C8C8"/>
        </a:accent1>
        <a:accent2>
          <a:srgbClr val="CC0000"/>
        </a:accent2>
        <a:accent3>
          <a:srgbClr val="FFFFFF"/>
        </a:accent3>
        <a:accent4>
          <a:srgbClr val="5F5F5F"/>
        </a:accent4>
        <a:accent5>
          <a:srgbClr val="E0E0E0"/>
        </a:accent5>
        <a:accent6>
          <a:srgbClr val="B90000"/>
        </a:accent6>
        <a:hlink>
          <a:srgbClr val="009CEF"/>
        </a:hlink>
        <a:folHlink>
          <a:srgbClr val="772DE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8 Date automatic RUG template advanced ENG">
  <a:themeElements>
    <a:clrScheme name="8 Date automatic RUG template advanced ENG 1">
      <a:dk1>
        <a:srgbClr val="707070"/>
      </a:dk1>
      <a:lt1>
        <a:srgbClr val="FFFFFF"/>
      </a:lt1>
      <a:dk2>
        <a:srgbClr val="707070"/>
      </a:dk2>
      <a:lt2>
        <a:srgbClr val="000000"/>
      </a:lt2>
      <a:accent1>
        <a:srgbClr val="C8C8C8"/>
      </a:accent1>
      <a:accent2>
        <a:srgbClr val="CC0000"/>
      </a:accent2>
      <a:accent3>
        <a:srgbClr val="FFFFFF"/>
      </a:accent3>
      <a:accent4>
        <a:srgbClr val="5F5F5F"/>
      </a:accent4>
      <a:accent5>
        <a:srgbClr val="E0E0E0"/>
      </a:accent5>
      <a:accent6>
        <a:srgbClr val="B90000"/>
      </a:accent6>
      <a:hlink>
        <a:srgbClr val="009CEF"/>
      </a:hlink>
      <a:folHlink>
        <a:srgbClr val="772DEF"/>
      </a:folHlink>
    </a:clrScheme>
    <a:fontScheme name="8 Date automatic RUG template advanced ENG">
      <a:majorFont>
        <a:latin typeface="Georgia"/>
        <a:ea typeface="ＭＳ Ｐゴシック"/>
        <a:cs typeface=""/>
      </a:majorFont>
      <a:minorFont>
        <a:latin typeface="Georgia"/>
        <a:ea typeface="ＭＳ Ｐゴシック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  <a:ea typeface="ＭＳ Ｐゴシック" pitchFamily="1" charset="-128"/>
          </a:defRPr>
        </a:defPPr>
      </a:lstStyle>
    </a:lnDef>
  </a:objectDefaults>
  <a:extraClrSchemeLst>
    <a:extraClrScheme>
      <a:clrScheme name="8 Date automatic RUG template advanced ENG 1">
        <a:dk1>
          <a:srgbClr val="707070"/>
        </a:dk1>
        <a:lt1>
          <a:srgbClr val="FFFFFF"/>
        </a:lt1>
        <a:dk2>
          <a:srgbClr val="707070"/>
        </a:dk2>
        <a:lt2>
          <a:srgbClr val="000000"/>
        </a:lt2>
        <a:accent1>
          <a:srgbClr val="C8C8C8"/>
        </a:accent1>
        <a:accent2>
          <a:srgbClr val="CC0000"/>
        </a:accent2>
        <a:accent3>
          <a:srgbClr val="FFFFFF"/>
        </a:accent3>
        <a:accent4>
          <a:srgbClr val="5F5F5F"/>
        </a:accent4>
        <a:accent5>
          <a:srgbClr val="E0E0E0"/>
        </a:accent5>
        <a:accent6>
          <a:srgbClr val="B90000"/>
        </a:accent6>
        <a:hlink>
          <a:srgbClr val="009CEF"/>
        </a:hlink>
        <a:folHlink>
          <a:srgbClr val="772DE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RUG template advanced ENG - datum handmatig">
  <a:themeElements>
    <a:clrScheme name="RUG template advanced ENG - datum handmatig 1">
      <a:dk1>
        <a:srgbClr val="707070"/>
      </a:dk1>
      <a:lt1>
        <a:srgbClr val="FFFFFF"/>
      </a:lt1>
      <a:dk2>
        <a:srgbClr val="707070"/>
      </a:dk2>
      <a:lt2>
        <a:srgbClr val="000000"/>
      </a:lt2>
      <a:accent1>
        <a:srgbClr val="C8C8C8"/>
      </a:accent1>
      <a:accent2>
        <a:srgbClr val="CC0000"/>
      </a:accent2>
      <a:accent3>
        <a:srgbClr val="FFFFFF"/>
      </a:accent3>
      <a:accent4>
        <a:srgbClr val="5F5F5F"/>
      </a:accent4>
      <a:accent5>
        <a:srgbClr val="E0E0E0"/>
      </a:accent5>
      <a:accent6>
        <a:srgbClr val="B90000"/>
      </a:accent6>
      <a:hlink>
        <a:srgbClr val="009CEF"/>
      </a:hlink>
      <a:folHlink>
        <a:srgbClr val="772DEF"/>
      </a:folHlink>
    </a:clrScheme>
    <a:fontScheme name="RUG template advanced ENG - datum handmatig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eorgi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eorgi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RUG template advanced ENG - datum handmatig 1">
        <a:dk1>
          <a:srgbClr val="707070"/>
        </a:dk1>
        <a:lt1>
          <a:srgbClr val="FFFFFF"/>
        </a:lt1>
        <a:dk2>
          <a:srgbClr val="707070"/>
        </a:dk2>
        <a:lt2>
          <a:srgbClr val="000000"/>
        </a:lt2>
        <a:accent1>
          <a:srgbClr val="C8C8C8"/>
        </a:accent1>
        <a:accent2>
          <a:srgbClr val="CC0000"/>
        </a:accent2>
        <a:accent3>
          <a:srgbClr val="FFFFFF"/>
        </a:accent3>
        <a:accent4>
          <a:srgbClr val="5F5F5F"/>
        </a:accent4>
        <a:accent5>
          <a:srgbClr val="E0E0E0"/>
        </a:accent5>
        <a:accent6>
          <a:srgbClr val="B90000"/>
        </a:accent6>
        <a:hlink>
          <a:srgbClr val="009CEF"/>
        </a:hlink>
        <a:folHlink>
          <a:srgbClr val="772DE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RUG template advanced ENG - datum handmatig">
  <a:themeElements>
    <a:clrScheme name="RUG template advanced ENG - datum handmatig 1">
      <a:dk1>
        <a:srgbClr val="707070"/>
      </a:dk1>
      <a:lt1>
        <a:srgbClr val="FFFFFF"/>
      </a:lt1>
      <a:dk2>
        <a:srgbClr val="707070"/>
      </a:dk2>
      <a:lt2>
        <a:srgbClr val="000000"/>
      </a:lt2>
      <a:accent1>
        <a:srgbClr val="C8C8C8"/>
      </a:accent1>
      <a:accent2>
        <a:srgbClr val="CC0000"/>
      </a:accent2>
      <a:accent3>
        <a:srgbClr val="FFFFFF"/>
      </a:accent3>
      <a:accent4>
        <a:srgbClr val="5F5F5F"/>
      </a:accent4>
      <a:accent5>
        <a:srgbClr val="E0E0E0"/>
      </a:accent5>
      <a:accent6>
        <a:srgbClr val="B90000"/>
      </a:accent6>
      <a:hlink>
        <a:srgbClr val="009CEF"/>
      </a:hlink>
      <a:folHlink>
        <a:srgbClr val="772DEF"/>
      </a:folHlink>
    </a:clrScheme>
    <a:fontScheme name="RUG template advanced ENG - datum handmatig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eorgi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eorgi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RUG template advanced ENG - datum handmatig 1">
        <a:dk1>
          <a:srgbClr val="707070"/>
        </a:dk1>
        <a:lt1>
          <a:srgbClr val="FFFFFF"/>
        </a:lt1>
        <a:dk2>
          <a:srgbClr val="707070"/>
        </a:dk2>
        <a:lt2>
          <a:srgbClr val="000000"/>
        </a:lt2>
        <a:accent1>
          <a:srgbClr val="C8C8C8"/>
        </a:accent1>
        <a:accent2>
          <a:srgbClr val="CC0000"/>
        </a:accent2>
        <a:accent3>
          <a:srgbClr val="FFFFFF"/>
        </a:accent3>
        <a:accent4>
          <a:srgbClr val="5F5F5F"/>
        </a:accent4>
        <a:accent5>
          <a:srgbClr val="E0E0E0"/>
        </a:accent5>
        <a:accent6>
          <a:srgbClr val="B90000"/>
        </a:accent6>
        <a:hlink>
          <a:srgbClr val="009CEF"/>
        </a:hlink>
        <a:folHlink>
          <a:srgbClr val="772DE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_8 Date automatic RUG template advanced ENG">
  <a:themeElements>
    <a:clrScheme name="8 Date automatic RUG template advanced ENG 1">
      <a:dk1>
        <a:srgbClr val="707070"/>
      </a:dk1>
      <a:lt1>
        <a:srgbClr val="FFFFFF"/>
      </a:lt1>
      <a:dk2>
        <a:srgbClr val="707070"/>
      </a:dk2>
      <a:lt2>
        <a:srgbClr val="000000"/>
      </a:lt2>
      <a:accent1>
        <a:srgbClr val="C8C8C8"/>
      </a:accent1>
      <a:accent2>
        <a:srgbClr val="CC0000"/>
      </a:accent2>
      <a:accent3>
        <a:srgbClr val="FFFFFF"/>
      </a:accent3>
      <a:accent4>
        <a:srgbClr val="5F5F5F"/>
      </a:accent4>
      <a:accent5>
        <a:srgbClr val="E0E0E0"/>
      </a:accent5>
      <a:accent6>
        <a:srgbClr val="B90000"/>
      </a:accent6>
      <a:hlink>
        <a:srgbClr val="009CEF"/>
      </a:hlink>
      <a:folHlink>
        <a:srgbClr val="772DEF"/>
      </a:folHlink>
    </a:clrScheme>
    <a:fontScheme name="8 Date automatic RUG template advanced ENG">
      <a:majorFont>
        <a:latin typeface="Georgia"/>
        <a:ea typeface="ＭＳ Ｐゴシック"/>
        <a:cs typeface=""/>
      </a:majorFont>
      <a:minorFont>
        <a:latin typeface="Georgia"/>
        <a:ea typeface="ＭＳ Ｐゴシック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  <a:ea typeface="ＭＳ Ｐゴシック" pitchFamily="1" charset="-128"/>
          </a:defRPr>
        </a:defPPr>
      </a:lstStyle>
    </a:lnDef>
  </a:objectDefaults>
  <a:extraClrSchemeLst>
    <a:extraClrScheme>
      <a:clrScheme name="8 Date automatic RUG template advanced ENG 1">
        <a:dk1>
          <a:srgbClr val="707070"/>
        </a:dk1>
        <a:lt1>
          <a:srgbClr val="FFFFFF"/>
        </a:lt1>
        <a:dk2>
          <a:srgbClr val="707070"/>
        </a:dk2>
        <a:lt2>
          <a:srgbClr val="000000"/>
        </a:lt2>
        <a:accent1>
          <a:srgbClr val="C8C8C8"/>
        </a:accent1>
        <a:accent2>
          <a:srgbClr val="CC0000"/>
        </a:accent2>
        <a:accent3>
          <a:srgbClr val="FFFFFF"/>
        </a:accent3>
        <a:accent4>
          <a:srgbClr val="5F5F5F"/>
        </a:accent4>
        <a:accent5>
          <a:srgbClr val="E0E0E0"/>
        </a:accent5>
        <a:accent6>
          <a:srgbClr val="B90000"/>
        </a:accent6>
        <a:hlink>
          <a:srgbClr val="009CEF"/>
        </a:hlink>
        <a:folHlink>
          <a:srgbClr val="772DE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6_RUG template advanced ENG - datum handmatig">
  <a:themeElements>
    <a:clrScheme name="RUG template advanced ENG - datum handmatig 1">
      <a:dk1>
        <a:srgbClr val="707070"/>
      </a:dk1>
      <a:lt1>
        <a:srgbClr val="FFFFFF"/>
      </a:lt1>
      <a:dk2>
        <a:srgbClr val="707070"/>
      </a:dk2>
      <a:lt2>
        <a:srgbClr val="000000"/>
      </a:lt2>
      <a:accent1>
        <a:srgbClr val="C8C8C8"/>
      </a:accent1>
      <a:accent2>
        <a:srgbClr val="CC0000"/>
      </a:accent2>
      <a:accent3>
        <a:srgbClr val="FFFFFF"/>
      </a:accent3>
      <a:accent4>
        <a:srgbClr val="5F5F5F"/>
      </a:accent4>
      <a:accent5>
        <a:srgbClr val="E0E0E0"/>
      </a:accent5>
      <a:accent6>
        <a:srgbClr val="B90000"/>
      </a:accent6>
      <a:hlink>
        <a:srgbClr val="009CEF"/>
      </a:hlink>
      <a:folHlink>
        <a:srgbClr val="772DEF"/>
      </a:folHlink>
    </a:clrScheme>
    <a:fontScheme name="RUG template advanced ENG - datum handmatig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eorgi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eorgi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RUG template advanced ENG - datum handmatig 1">
        <a:dk1>
          <a:srgbClr val="707070"/>
        </a:dk1>
        <a:lt1>
          <a:srgbClr val="FFFFFF"/>
        </a:lt1>
        <a:dk2>
          <a:srgbClr val="707070"/>
        </a:dk2>
        <a:lt2>
          <a:srgbClr val="000000"/>
        </a:lt2>
        <a:accent1>
          <a:srgbClr val="C8C8C8"/>
        </a:accent1>
        <a:accent2>
          <a:srgbClr val="CC0000"/>
        </a:accent2>
        <a:accent3>
          <a:srgbClr val="FFFFFF"/>
        </a:accent3>
        <a:accent4>
          <a:srgbClr val="5F5F5F"/>
        </a:accent4>
        <a:accent5>
          <a:srgbClr val="E0E0E0"/>
        </a:accent5>
        <a:accent6>
          <a:srgbClr val="B90000"/>
        </a:accent6>
        <a:hlink>
          <a:srgbClr val="009CEF"/>
        </a:hlink>
        <a:folHlink>
          <a:srgbClr val="772DE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8_RUG template advanced ENG - datum handmatig">
  <a:themeElements>
    <a:clrScheme name="RUG template advanced ENG - datum handmatig 1">
      <a:dk1>
        <a:srgbClr val="707070"/>
      </a:dk1>
      <a:lt1>
        <a:srgbClr val="FFFFFF"/>
      </a:lt1>
      <a:dk2>
        <a:srgbClr val="707070"/>
      </a:dk2>
      <a:lt2>
        <a:srgbClr val="000000"/>
      </a:lt2>
      <a:accent1>
        <a:srgbClr val="C8C8C8"/>
      </a:accent1>
      <a:accent2>
        <a:srgbClr val="CC0000"/>
      </a:accent2>
      <a:accent3>
        <a:srgbClr val="FFFFFF"/>
      </a:accent3>
      <a:accent4>
        <a:srgbClr val="5F5F5F"/>
      </a:accent4>
      <a:accent5>
        <a:srgbClr val="E0E0E0"/>
      </a:accent5>
      <a:accent6>
        <a:srgbClr val="B90000"/>
      </a:accent6>
      <a:hlink>
        <a:srgbClr val="009CEF"/>
      </a:hlink>
      <a:folHlink>
        <a:srgbClr val="772DEF"/>
      </a:folHlink>
    </a:clrScheme>
    <a:fontScheme name="RUG template advanced ENG - datum handmatig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eorgi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eorgi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RUG template advanced ENG - datum handmatig 1">
        <a:dk1>
          <a:srgbClr val="707070"/>
        </a:dk1>
        <a:lt1>
          <a:srgbClr val="FFFFFF"/>
        </a:lt1>
        <a:dk2>
          <a:srgbClr val="707070"/>
        </a:dk2>
        <a:lt2>
          <a:srgbClr val="000000"/>
        </a:lt2>
        <a:accent1>
          <a:srgbClr val="C8C8C8"/>
        </a:accent1>
        <a:accent2>
          <a:srgbClr val="CC0000"/>
        </a:accent2>
        <a:accent3>
          <a:srgbClr val="FFFFFF"/>
        </a:accent3>
        <a:accent4>
          <a:srgbClr val="5F5F5F"/>
        </a:accent4>
        <a:accent5>
          <a:srgbClr val="E0E0E0"/>
        </a:accent5>
        <a:accent6>
          <a:srgbClr val="B90000"/>
        </a:accent6>
        <a:hlink>
          <a:srgbClr val="009CEF"/>
        </a:hlink>
        <a:folHlink>
          <a:srgbClr val="772DE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 Date automatic RUG template advanced ENG">
  <a:themeElements>
    <a:clrScheme name="8 Date automatic RUG template advanced ENG 1">
      <a:dk1>
        <a:srgbClr val="707070"/>
      </a:dk1>
      <a:lt1>
        <a:srgbClr val="FFFFFF"/>
      </a:lt1>
      <a:dk2>
        <a:srgbClr val="707070"/>
      </a:dk2>
      <a:lt2>
        <a:srgbClr val="000000"/>
      </a:lt2>
      <a:accent1>
        <a:srgbClr val="C8C8C8"/>
      </a:accent1>
      <a:accent2>
        <a:srgbClr val="CC0000"/>
      </a:accent2>
      <a:accent3>
        <a:srgbClr val="FFFFFF"/>
      </a:accent3>
      <a:accent4>
        <a:srgbClr val="5F5F5F"/>
      </a:accent4>
      <a:accent5>
        <a:srgbClr val="E0E0E0"/>
      </a:accent5>
      <a:accent6>
        <a:srgbClr val="B90000"/>
      </a:accent6>
      <a:hlink>
        <a:srgbClr val="009CEF"/>
      </a:hlink>
      <a:folHlink>
        <a:srgbClr val="772DEF"/>
      </a:folHlink>
    </a:clrScheme>
    <a:fontScheme name="8 Date automatic RUG template advanced ENG">
      <a:majorFont>
        <a:latin typeface="Georgia"/>
        <a:ea typeface="ＭＳ Ｐゴシック"/>
        <a:cs typeface=""/>
      </a:majorFont>
      <a:minorFont>
        <a:latin typeface="Georgia"/>
        <a:ea typeface="ＭＳ Ｐゴシック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  <a:ea typeface="ＭＳ Ｐゴシック" pitchFamily="1" charset="-128"/>
          </a:defRPr>
        </a:defPPr>
      </a:lstStyle>
    </a:lnDef>
  </a:objectDefaults>
  <a:extraClrSchemeLst>
    <a:extraClrScheme>
      <a:clrScheme name="8 Date automatic RUG template advanced ENG 1">
        <a:dk1>
          <a:srgbClr val="707070"/>
        </a:dk1>
        <a:lt1>
          <a:srgbClr val="FFFFFF"/>
        </a:lt1>
        <a:dk2>
          <a:srgbClr val="707070"/>
        </a:dk2>
        <a:lt2>
          <a:srgbClr val="000000"/>
        </a:lt2>
        <a:accent1>
          <a:srgbClr val="C8C8C8"/>
        </a:accent1>
        <a:accent2>
          <a:srgbClr val="CC0000"/>
        </a:accent2>
        <a:accent3>
          <a:srgbClr val="FFFFFF"/>
        </a:accent3>
        <a:accent4>
          <a:srgbClr val="5F5F5F"/>
        </a:accent4>
        <a:accent5>
          <a:srgbClr val="E0E0E0"/>
        </a:accent5>
        <a:accent6>
          <a:srgbClr val="B90000"/>
        </a:accent6>
        <a:hlink>
          <a:srgbClr val="009CEF"/>
        </a:hlink>
        <a:folHlink>
          <a:srgbClr val="772DE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RUG template advanced ENG - datum handmatig">
  <a:themeElements>
    <a:clrScheme name="RUG template advanced ENG - datum handmatig 1">
      <a:dk1>
        <a:srgbClr val="707070"/>
      </a:dk1>
      <a:lt1>
        <a:srgbClr val="FFFFFF"/>
      </a:lt1>
      <a:dk2>
        <a:srgbClr val="707070"/>
      </a:dk2>
      <a:lt2>
        <a:srgbClr val="000000"/>
      </a:lt2>
      <a:accent1>
        <a:srgbClr val="C8C8C8"/>
      </a:accent1>
      <a:accent2>
        <a:srgbClr val="CC0000"/>
      </a:accent2>
      <a:accent3>
        <a:srgbClr val="FFFFFF"/>
      </a:accent3>
      <a:accent4>
        <a:srgbClr val="5F5F5F"/>
      </a:accent4>
      <a:accent5>
        <a:srgbClr val="E0E0E0"/>
      </a:accent5>
      <a:accent6>
        <a:srgbClr val="B90000"/>
      </a:accent6>
      <a:hlink>
        <a:srgbClr val="009CEF"/>
      </a:hlink>
      <a:folHlink>
        <a:srgbClr val="772DEF"/>
      </a:folHlink>
    </a:clrScheme>
    <a:fontScheme name="RUG template advanced ENG - datum handmatig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eorgi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eorgi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RUG template advanced ENG - datum handmatig 1">
        <a:dk1>
          <a:srgbClr val="707070"/>
        </a:dk1>
        <a:lt1>
          <a:srgbClr val="FFFFFF"/>
        </a:lt1>
        <a:dk2>
          <a:srgbClr val="707070"/>
        </a:dk2>
        <a:lt2>
          <a:srgbClr val="000000"/>
        </a:lt2>
        <a:accent1>
          <a:srgbClr val="C8C8C8"/>
        </a:accent1>
        <a:accent2>
          <a:srgbClr val="CC0000"/>
        </a:accent2>
        <a:accent3>
          <a:srgbClr val="FFFFFF"/>
        </a:accent3>
        <a:accent4>
          <a:srgbClr val="5F5F5F"/>
        </a:accent4>
        <a:accent5>
          <a:srgbClr val="E0E0E0"/>
        </a:accent5>
        <a:accent6>
          <a:srgbClr val="B90000"/>
        </a:accent6>
        <a:hlink>
          <a:srgbClr val="009CEF"/>
        </a:hlink>
        <a:folHlink>
          <a:srgbClr val="772DE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RUG template advanced ENG - datum handmatig">
  <a:themeElements>
    <a:clrScheme name="RUG template advanced ENG - datum handmatig 1">
      <a:dk1>
        <a:srgbClr val="707070"/>
      </a:dk1>
      <a:lt1>
        <a:srgbClr val="FFFFFF"/>
      </a:lt1>
      <a:dk2>
        <a:srgbClr val="707070"/>
      </a:dk2>
      <a:lt2>
        <a:srgbClr val="000000"/>
      </a:lt2>
      <a:accent1>
        <a:srgbClr val="C8C8C8"/>
      </a:accent1>
      <a:accent2>
        <a:srgbClr val="CC0000"/>
      </a:accent2>
      <a:accent3>
        <a:srgbClr val="FFFFFF"/>
      </a:accent3>
      <a:accent4>
        <a:srgbClr val="5F5F5F"/>
      </a:accent4>
      <a:accent5>
        <a:srgbClr val="E0E0E0"/>
      </a:accent5>
      <a:accent6>
        <a:srgbClr val="B90000"/>
      </a:accent6>
      <a:hlink>
        <a:srgbClr val="009CEF"/>
      </a:hlink>
      <a:folHlink>
        <a:srgbClr val="772DEF"/>
      </a:folHlink>
    </a:clrScheme>
    <a:fontScheme name="RUG template advanced ENG - datum handmatig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eorgi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eorgi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RUG template advanced ENG - datum handmatig 1">
        <a:dk1>
          <a:srgbClr val="707070"/>
        </a:dk1>
        <a:lt1>
          <a:srgbClr val="FFFFFF"/>
        </a:lt1>
        <a:dk2>
          <a:srgbClr val="707070"/>
        </a:dk2>
        <a:lt2>
          <a:srgbClr val="000000"/>
        </a:lt2>
        <a:accent1>
          <a:srgbClr val="C8C8C8"/>
        </a:accent1>
        <a:accent2>
          <a:srgbClr val="CC0000"/>
        </a:accent2>
        <a:accent3>
          <a:srgbClr val="FFFFFF"/>
        </a:accent3>
        <a:accent4>
          <a:srgbClr val="5F5F5F"/>
        </a:accent4>
        <a:accent5>
          <a:srgbClr val="E0E0E0"/>
        </a:accent5>
        <a:accent6>
          <a:srgbClr val="B90000"/>
        </a:accent6>
        <a:hlink>
          <a:srgbClr val="009CEF"/>
        </a:hlink>
        <a:folHlink>
          <a:srgbClr val="772DE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RUG template advanced ENG - datum handmatig">
  <a:themeElements>
    <a:clrScheme name="RUG template advanced ENG - datum handmatig 1">
      <a:dk1>
        <a:srgbClr val="707070"/>
      </a:dk1>
      <a:lt1>
        <a:srgbClr val="FFFFFF"/>
      </a:lt1>
      <a:dk2>
        <a:srgbClr val="707070"/>
      </a:dk2>
      <a:lt2>
        <a:srgbClr val="000000"/>
      </a:lt2>
      <a:accent1>
        <a:srgbClr val="C8C8C8"/>
      </a:accent1>
      <a:accent2>
        <a:srgbClr val="CC0000"/>
      </a:accent2>
      <a:accent3>
        <a:srgbClr val="FFFFFF"/>
      </a:accent3>
      <a:accent4>
        <a:srgbClr val="5F5F5F"/>
      </a:accent4>
      <a:accent5>
        <a:srgbClr val="E0E0E0"/>
      </a:accent5>
      <a:accent6>
        <a:srgbClr val="B90000"/>
      </a:accent6>
      <a:hlink>
        <a:srgbClr val="009CEF"/>
      </a:hlink>
      <a:folHlink>
        <a:srgbClr val="772DEF"/>
      </a:folHlink>
    </a:clrScheme>
    <a:fontScheme name="RUG template advanced ENG - datum handmatig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eorgi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eorgi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RUG template advanced ENG - datum handmatig 1">
        <a:dk1>
          <a:srgbClr val="707070"/>
        </a:dk1>
        <a:lt1>
          <a:srgbClr val="FFFFFF"/>
        </a:lt1>
        <a:dk2>
          <a:srgbClr val="707070"/>
        </a:dk2>
        <a:lt2>
          <a:srgbClr val="000000"/>
        </a:lt2>
        <a:accent1>
          <a:srgbClr val="C8C8C8"/>
        </a:accent1>
        <a:accent2>
          <a:srgbClr val="CC0000"/>
        </a:accent2>
        <a:accent3>
          <a:srgbClr val="FFFFFF"/>
        </a:accent3>
        <a:accent4>
          <a:srgbClr val="5F5F5F"/>
        </a:accent4>
        <a:accent5>
          <a:srgbClr val="E0E0E0"/>
        </a:accent5>
        <a:accent6>
          <a:srgbClr val="B90000"/>
        </a:accent6>
        <a:hlink>
          <a:srgbClr val="009CEF"/>
        </a:hlink>
        <a:folHlink>
          <a:srgbClr val="772DE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5_RUG template advanced ENG - datum handmatig">
  <a:themeElements>
    <a:clrScheme name="RUG template advanced ENG - datum handmatig 1">
      <a:dk1>
        <a:srgbClr val="707070"/>
      </a:dk1>
      <a:lt1>
        <a:srgbClr val="FFFFFF"/>
      </a:lt1>
      <a:dk2>
        <a:srgbClr val="707070"/>
      </a:dk2>
      <a:lt2>
        <a:srgbClr val="000000"/>
      </a:lt2>
      <a:accent1>
        <a:srgbClr val="C8C8C8"/>
      </a:accent1>
      <a:accent2>
        <a:srgbClr val="CC0000"/>
      </a:accent2>
      <a:accent3>
        <a:srgbClr val="FFFFFF"/>
      </a:accent3>
      <a:accent4>
        <a:srgbClr val="5F5F5F"/>
      </a:accent4>
      <a:accent5>
        <a:srgbClr val="E0E0E0"/>
      </a:accent5>
      <a:accent6>
        <a:srgbClr val="B90000"/>
      </a:accent6>
      <a:hlink>
        <a:srgbClr val="009CEF"/>
      </a:hlink>
      <a:folHlink>
        <a:srgbClr val="772DEF"/>
      </a:folHlink>
    </a:clrScheme>
    <a:fontScheme name="RUG template advanced ENG - datum handmatig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eorgi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eorgi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RUG template advanced ENG - datum handmatig 1">
        <a:dk1>
          <a:srgbClr val="707070"/>
        </a:dk1>
        <a:lt1>
          <a:srgbClr val="FFFFFF"/>
        </a:lt1>
        <a:dk2>
          <a:srgbClr val="707070"/>
        </a:dk2>
        <a:lt2>
          <a:srgbClr val="000000"/>
        </a:lt2>
        <a:accent1>
          <a:srgbClr val="C8C8C8"/>
        </a:accent1>
        <a:accent2>
          <a:srgbClr val="CC0000"/>
        </a:accent2>
        <a:accent3>
          <a:srgbClr val="FFFFFF"/>
        </a:accent3>
        <a:accent4>
          <a:srgbClr val="5F5F5F"/>
        </a:accent4>
        <a:accent5>
          <a:srgbClr val="E0E0E0"/>
        </a:accent5>
        <a:accent6>
          <a:srgbClr val="B90000"/>
        </a:accent6>
        <a:hlink>
          <a:srgbClr val="009CEF"/>
        </a:hlink>
        <a:folHlink>
          <a:srgbClr val="772DE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Standaardontwerp">
  <a:themeElements>
    <a:clrScheme name="2_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tandaardontwerp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eorgi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eorgi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2_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Standaardontwerp">
  <a:themeElements>
    <a:clrScheme name="2_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tandaardontwerp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eorgi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eorgi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2_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Standaardontwerp">
  <a:themeElements>
    <a:clrScheme name="2_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tandaardontwerp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eorgi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eorgi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2_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1402</Words>
  <Application>Microsoft Office PowerPoint</Application>
  <PresentationFormat>Breedbeeld</PresentationFormat>
  <Paragraphs>386</Paragraphs>
  <Slides>34</Slides>
  <Notes>33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18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62" baseType="lpstr">
      <vt:lpstr>ＭＳ Ｐゴシック</vt:lpstr>
      <vt:lpstr>Arial</vt:lpstr>
      <vt:lpstr>Calibri</vt:lpstr>
      <vt:lpstr>Calibri Light</vt:lpstr>
      <vt:lpstr>Georgia</vt:lpstr>
      <vt:lpstr>굴림</vt:lpstr>
      <vt:lpstr>Times</vt:lpstr>
      <vt:lpstr>Times New Roman</vt:lpstr>
      <vt:lpstr>Verdana</vt:lpstr>
      <vt:lpstr>Kantoorthema</vt:lpstr>
      <vt:lpstr>8 Date automatic RUG template advanced ENG</vt:lpstr>
      <vt:lpstr>RUG template advanced ENG - datum handmatig</vt:lpstr>
      <vt:lpstr>3_RUG template advanced ENG - datum handmatig</vt:lpstr>
      <vt:lpstr>7_RUG template advanced ENG - datum handmatig</vt:lpstr>
      <vt:lpstr>15_RUG template advanced ENG - datum handmatig</vt:lpstr>
      <vt:lpstr>4_Standaardontwerp</vt:lpstr>
      <vt:lpstr>3_Standaardontwerp</vt:lpstr>
      <vt:lpstr>2_Standaardontwerp</vt:lpstr>
      <vt:lpstr>1_8 Date automatic RUG template advanced ENG</vt:lpstr>
      <vt:lpstr>1_RUG template advanced ENG - datum handmatig</vt:lpstr>
      <vt:lpstr>4_RUG template advanced ENG - datum handmatig</vt:lpstr>
      <vt:lpstr>2_8 Date automatic RUG template advanced ENG</vt:lpstr>
      <vt:lpstr>2_RUG template advanced ENG - datum handmatig</vt:lpstr>
      <vt:lpstr>5_RUG template advanced ENG - datum handmatig</vt:lpstr>
      <vt:lpstr>3_8 Date automatic RUG template advanced ENG</vt:lpstr>
      <vt:lpstr>6_RUG template advanced ENG - datum handmatig</vt:lpstr>
      <vt:lpstr>8_RUG template advanced ENG - datum handmatig</vt:lpstr>
      <vt:lpstr>Image</vt:lpstr>
      <vt:lpstr>ENNOVATIONS for DELIVERING SHARED VALUE:   EXAMPLES of PROVIDING COLLAGEN by DES  </vt:lpstr>
      <vt:lpstr>Decision Enhancement in (Historical) Perspective</vt:lpstr>
      <vt:lpstr>Inquiry in Perspective</vt:lpstr>
      <vt:lpstr>Ennovations for Delivering Shared Value: Providing Collagen </vt:lpstr>
      <vt:lpstr>Providing Collagen</vt:lpstr>
      <vt:lpstr>COLlective Learning Agile Governance ENvironment</vt:lpstr>
      <vt:lpstr>Collagen in Detail </vt:lpstr>
      <vt:lpstr>Collagen in Practice</vt:lpstr>
      <vt:lpstr>PowerPoint-presentatie</vt:lpstr>
      <vt:lpstr>PowerPoint-presentatie</vt:lpstr>
      <vt:lpstr>PowerPoint-presentatie</vt:lpstr>
      <vt:lpstr>PowerPoint-presentatie</vt:lpstr>
      <vt:lpstr>PowerPoint-presentatie</vt:lpstr>
      <vt:lpstr>Gate  simulation  model </vt:lpstr>
      <vt:lpstr>Schiphol noise  contours </vt:lpstr>
      <vt:lpstr>Enhancing Startup Miners</vt:lpstr>
      <vt:lpstr>Enhancing miners startups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Simulated Airport</dc:title>
  <dc:creator>Henk G. Sol</dc:creator>
  <cp:lastModifiedBy>Henk G. Sol</cp:lastModifiedBy>
  <cp:revision>26</cp:revision>
  <dcterms:created xsi:type="dcterms:W3CDTF">2016-01-04T13:49:27Z</dcterms:created>
  <dcterms:modified xsi:type="dcterms:W3CDTF">2016-04-10T07:54:52Z</dcterms:modified>
</cp:coreProperties>
</file>